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75" r:id="rId4"/>
    <p:sldId id="278" r:id="rId5"/>
    <p:sldId id="279" r:id="rId6"/>
    <p:sldId id="281" r:id="rId7"/>
    <p:sldId id="280" r:id="rId8"/>
    <p:sldId id="282" r:id="rId9"/>
    <p:sldId id="265" r:id="rId10"/>
    <p:sldId id="266" r:id="rId11"/>
    <p:sldId id="267" r:id="rId12"/>
    <p:sldId id="263" r:id="rId13"/>
    <p:sldId id="268" r:id="rId14"/>
    <p:sldId id="269" r:id="rId15"/>
    <p:sldId id="270" r:id="rId16"/>
    <p:sldId id="271" r:id="rId17"/>
    <p:sldId id="272" r:id="rId18"/>
    <p:sldId id="264" r:id="rId19"/>
    <p:sldId id="273" r:id="rId20"/>
    <p:sldId id="262" r:id="rId2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73" d="100"/>
          <a:sy n="73" d="100"/>
        </p:scale>
        <p:origin x="11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7DCC5-30C9-4A33-B8FC-F113F675BEE2}" type="datetimeFigureOut">
              <a:rPr lang="nb-NO" smtClean="0"/>
              <a:pPr/>
              <a:t>19.09.2017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7CF57-2263-4B9D-9DC4-B1917E6171F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5893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548" y="4437112"/>
            <a:ext cx="1843888" cy="111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22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84076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115616" y="1600201"/>
            <a:ext cx="6840760" cy="4205064"/>
          </a:xfrm>
          <a:prstGeom prst="rect">
            <a:avLst/>
          </a:prstGeom>
        </p:spPr>
        <p:txBody>
          <a:bodyPr vert="eaVert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164288" y="6381328"/>
            <a:ext cx="129614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 smtClean="0"/>
              <a:t>Side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596336" y="6381328"/>
            <a:ext cx="79208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3BFE7E06-43E1-4D51-AF2E-3504CCE28D38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310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326976" cy="5530626"/>
          </a:xfrm>
          <a:prstGeom prst="rect">
            <a:avLst/>
          </a:prstGeom>
        </p:spPr>
        <p:txBody>
          <a:bodyPr vert="eaVert"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115616" y="274639"/>
            <a:ext cx="5361384" cy="5530626"/>
          </a:xfrm>
          <a:prstGeom prst="rect">
            <a:avLst/>
          </a:prstGeom>
        </p:spPr>
        <p:txBody>
          <a:bodyPr vert="eaVert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164288" y="6381328"/>
            <a:ext cx="129614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 smtClean="0"/>
              <a:t>Side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596336" y="6381328"/>
            <a:ext cx="79208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3BFE7E06-43E1-4D51-AF2E-3504CCE28D38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232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854968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731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67544" y="1844824"/>
            <a:ext cx="8229600" cy="11521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763688" y="3429000"/>
            <a:ext cx="5760640" cy="648072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800" baseline="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b-NO" dirty="0" smtClean="0"/>
              <a:t>Klikk for å legge til en undertittel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164288" y="6381328"/>
            <a:ext cx="129614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 smtClean="0"/>
              <a:t>Side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596336" y="6381328"/>
            <a:ext cx="79208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3BFE7E06-43E1-4D51-AF2E-3504CCE28D38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8499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84076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115616" y="1556792"/>
            <a:ext cx="6840760" cy="4248472"/>
          </a:xfrm>
          <a:prstGeom prst="rect">
            <a:avLst/>
          </a:prstGeo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 sz="2800" baseline="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b-NO" dirty="0" smtClean="0"/>
              <a:t>Klikk for å legge inn tekst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164288" y="6381328"/>
            <a:ext cx="129614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 smtClean="0"/>
              <a:t>Side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596336" y="6381328"/>
            <a:ext cx="79208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3BFE7E06-43E1-4D51-AF2E-3504CCE28D38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4977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727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187624" y="4869160"/>
            <a:ext cx="6768752" cy="10150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164288" y="6381328"/>
            <a:ext cx="129614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 smtClean="0"/>
              <a:t>Side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596336" y="6381328"/>
            <a:ext cx="79208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3BFE7E06-43E1-4D51-AF2E-3504CCE28D38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3857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84076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15616" y="1600201"/>
            <a:ext cx="3380184" cy="420506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308176" cy="42050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 marL="742950" indent="-285750">
              <a:defRPr lang="nb-NO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defRPr lang="nb-NO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164288" y="6381328"/>
            <a:ext cx="129614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 smtClean="0"/>
              <a:t>Side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596336" y="6381328"/>
            <a:ext cx="79208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3BFE7E06-43E1-4D51-AF2E-3504CCE28D38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634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84076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338177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115616" y="2174875"/>
            <a:ext cx="3381772" cy="3630389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31135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311351" cy="3630389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164288" y="6381328"/>
            <a:ext cx="129614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 smtClean="0"/>
              <a:t>Side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596336" y="6381328"/>
            <a:ext cx="79208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3BFE7E06-43E1-4D51-AF2E-3504CCE28D38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61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84076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164288" y="6381328"/>
            <a:ext cx="129614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 smtClean="0"/>
              <a:t>Side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596336" y="6381328"/>
            <a:ext cx="79208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3BFE7E06-43E1-4D51-AF2E-3504CCE28D38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593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164288" y="6381328"/>
            <a:ext cx="129614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 smtClean="0"/>
              <a:t>Side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596336" y="6381328"/>
            <a:ext cx="79208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3BFE7E06-43E1-4D51-AF2E-3504CCE28D38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5700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5616" y="273050"/>
            <a:ext cx="2349897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1"/>
            <a:ext cx="4381326" cy="553221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115616" y="1435101"/>
            <a:ext cx="2349897" cy="4370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164288" y="6381328"/>
            <a:ext cx="129614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 smtClean="0"/>
              <a:t>Side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596336" y="6381328"/>
            <a:ext cx="79208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3BFE7E06-43E1-4D51-AF2E-3504CCE28D38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576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02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7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  <p:sldLayoutId id="2147483651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dbarna.no/vaart-arbeid/barn-i-norge/nettvett/materiell-og-aktiviteter/bestill-nettvettmateriell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ylkesmannen.no/nn/Rogaland/Barnehage-og-opplaring/Grunnskule-og-vidaregaande-opplaring/Kva-skal-skolen-gjere-for-a-sikre-elevar-eit-trygt-og-godt-skolemiljo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_em__8t1S8&amp;feature=youtu.b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7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dirty="0">
                <a:solidFill>
                  <a:srgbClr val="0070C0"/>
                </a:solidFill>
              </a:rPr>
              <a:t>Kva kan me som foreldre gjere for å hjelpe borna våre?</a:t>
            </a:r>
            <a:r>
              <a:rPr lang="nn-NO" dirty="0"/>
              <a:t/>
            </a:r>
            <a:br>
              <a:rPr lang="nn-NO" dirty="0"/>
            </a:b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 sz="2000" dirty="0" smtClean="0"/>
              <a:t>Snakk hyggeleg </a:t>
            </a:r>
            <a:r>
              <a:rPr lang="nn-NO" sz="2000" dirty="0"/>
              <a:t>heime!</a:t>
            </a:r>
          </a:p>
          <a:p>
            <a:pPr lvl="1"/>
            <a:r>
              <a:rPr lang="nn-NO" sz="1600" dirty="0"/>
              <a:t>De er viktige rollemodellar, snakk positivt om andre born og andre familiar</a:t>
            </a:r>
            <a:r>
              <a:rPr lang="nn-NO" sz="1600" dirty="0" smtClean="0"/>
              <a:t>.</a:t>
            </a:r>
            <a:endParaRPr lang="nn-NO" sz="1600" dirty="0"/>
          </a:p>
          <a:p>
            <a:pPr lvl="0"/>
            <a:r>
              <a:rPr lang="nn-NO" sz="2000" dirty="0"/>
              <a:t>Leik på kryss og tvers</a:t>
            </a:r>
          </a:p>
          <a:p>
            <a:pPr lvl="1"/>
            <a:r>
              <a:rPr lang="nn-NO" sz="1600" dirty="0"/>
              <a:t>Gje borna anledning til å leike i ulike grupperingar, det treng ikkje alltid å vere den same som får vere med heim eller som ein skal treffe i helga. </a:t>
            </a:r>
          </a:p>
          <a:p>
            <a:pPr lvl="0"/>
            <a:r>
              <a:rPr lang="nn-NO" sz="2000" dirty="0"/>
              <a:t>Pass på at alle vert invitert</a:t>
            </a:r>
          </a:p>
          <a:p>
            <a:pPr lvl="1"/>
            <a:r>
              <a:rPr lang="nn-NO" sz="1400" dirty="0"/>
              <a:t>Det kan vere vondt å ikkje bli invitert i bursdag eller </a:t>
            </a:r>
            <a:r>
              <a:rPr lang="nn-NO" sz="1400" dirty="0" smtClean="0"/>
              <a:t>på fest</a:t>
            </a:r>
            <a:r>
              <a:rPr lang="nn-NO" sz="1400" dirty="0"/>
              <a:t>. Vi vaksne må syte for at ingen fell utanfor. </a:t>
            </a:r>
          </a:p>
          <a:p>
            <a:pPr lvl="0"/>
            <a:r>
              <a:rPr lang="nn-NO" sz="2000" dirty="0"/>
              <a:t>Hjelp borna å vere modige</a:t>
            </a:r>
          </a:p>
          <a:p>
            <a:pPr lvl="1"/>
            <a:r>
              <a:rPr lang="nn-NO" sz="1400" dirty="0"/>
              <a:t>Det krev mot, tryggleik og øving å stå imot </a:t>
            </a:r>
            <a:r>
              <a:rPr lang="nn-NO" sz="1400" dirty="0" smtClean="0"/>
              <a:t>utestenging, å </a:t>
            </a:r>
            <a:r>
              <a:rPr lang="nn-NO" sz="1400" dirty="0"/>
              <a:t>invitere andre med i leiken og å seie frå om </a:t>
            </a:r>
            <a:r>
              <a:rPr lang="nn-NO" sz="1400" dirty="0" smtClean="0"/>
              <a:t>nokon blir </a:t>
            </a:r>
            <a:r>
              <a:rPr lang="nn-NO" sz="1400" dirty="0"/>
              <a:t>dårleg behandla. 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Side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7E06-43E1-4D51-AF2E-3504CCE28D38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42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Nettvett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n-NO" dirty="0" smtClean="0"/>
          </a:p>
          <a:p>
            <a:pPr marL="0" indent="0">
              <a:buNone/>
            </a:pPr>
            <a:r>
              <a:rPr lang="nb-NO" u="sng" dirty="0">
                <a:hlinkClick r:id="rId2"/>
              </a:rPr>
              <a:t>https://www.reddbarna.no/vaart-arbeid/barn-i-norge/nettvett/materiell-og-aktiviteter/bestill-nettvettmateriell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Side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7E06-43E1-4D51-AF2E-3504CCE28D38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104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692" y="2744924"/>
            <a:ext cx="5472608" cy="187220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Nytt </a:t>
            </a:r>
            <a:r>
              <a:rPr lang="nb-NO" dirty="0" err="1" smtClean="0"/>
              <a:t>frå</a:t>
            </a:r>
            <a:r>
              <a:rPr lang="nb-NO" dirty="0" smtClean="0"/>
              <a:t> UDIR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5616" y="1556792"/>
            <a:ext cx="6840760" cy="4248472"/>
          </a:xfrm>
        </p:spPr>
        <p:txBody>
          <a:bodyPr/>
          <a:lstStyle/>
          <a:p>
            <a:r>
              <a:rPr lang="nb-NO" dirty="0" err="1" smtClean="0"/>
              <a:t>Symjing</a:t>
            </a:r>
            <a:r>
              <a:rPr lang="nb-NO" dirty="0" smtClean="0"/>
              <a:t> 4. trinn</a:t>
            </a:r>
          </a:p>
          <a:p>
            <a:pPr lvl="1"/>
            <a:r>
              <a:rPr lang="nb-NO" dirty="0" smtClean="0"/>
              <a:t>Kompetansekrav </a:t>
            </a:r>
            <a:r>
              <a:rPr lang="nb-NO" dirty="0" err="1" smtClean="0"/>
              <a:t>skuleåret</a:t>
            </a:r>
            <a:r>
              <a:rPr lang="nb-NO" dirty="0" smtClean="0"/>
              <a:t> 2016/2017</a:t>
            </a:r>
          </a:p>
          <a:p>
            <a:pPr lvl="1"/>
            <a:r>
              <a:rPr lang="nb-NO" dirty="0" smtClean="0"/>
              <a:t>Ferdighetsprøve </a:t>
            </a:r>
            <a:r>
              <a:rPr lang="nb-NO" dirty="0" err="1" smtClean="0"/>
              <a:t>skuleåret</a:t>
            </a:r>
            <a:r>
              <a:rPr lang="nb-NO" dirty="0" smtClean="0"/>
              <a:t> 2017/2018</a:t>
            </a:r>
          </a:p>
          <a:p>
            <a:pPr lvl="1"/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err="1" smtClean="0"/>
              <a:t>Elevane</a:t>
            </a:r>
            <a:r>
              <a:rPr lang="nb-NO" dirty="0" smtClean="0"/>
              <a:t> sitt </a:t>
            </a:r>
            <a:r>
              <a:rPr lang="nb-NO" dirty="0" err="1" smtClean="0"/>
              <a:t>skulemiljø</a:t>
            </a:r>
            <a:r>
              <a:rPr lang="nb-NO" dirty="0" smtClean="0"/>
              <a:t> §9a i Opplæringslova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Side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7E06-43E1-4D51-AF2E-3504CCE28D38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86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b="1" dirty="0" smtClean="0">
                <a:solidFill>
                  <a:srgbClr val="0070C0"/>
                </a:solidFill>
              </a:rPr>
              <a:t>Kap 9a i Opplæringslova – elevane sitt skulemiljø</a:t>
            </a:r>
            <a:endParaRPr lang="nn-NO" b="1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Frå 1. august 2017 er det vedteke eit nytt regelverk om elevane sitt skulemiljø</a:t>
            </a:r>
          </a:p>
          <a:p>
            <a:endParaRPr lang="nn-NO" dirty="0"/>
          </a:p>
          <a:p>
            <a:r>
              <a:rPr lang="nn-NO" dirty="0" smtClean="0"/>
              <a:t>Alle elevar har rett til eit trygt og godt skulemiljø som fremme helse, trivsel og læring. Det er elevane si eiga </a:t>
            </a:r>
            <a:r>
              <a:rPr lang="nn-NO" dirty="0" err="1" smtClean="0"/>
              <a:t>oppfatting</a:t>
            </a:r>
            <a:r>
              <a:rPr lang="nn-NO" dirty="0" smtClean="0"/>
              <a:t> av korleis dei har det på skulen som er avgjerande. 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Side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7E06-43E1-4D51-AF2E-3504CCE28D38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86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dirty="0" smtClean="0">
                <a:solidFill>
                  <a:srgbClr val="0070C0"/>
                </a:solidFill>
              </a:rPr>
              <a:t>Skulen skal sørge for at elevane har det trygt og godt på skulen</a:t>
            </a:r>
            <a:endParaRPr lang="nn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2400" dirty="0" smtClean="0"/>
              <a:t>Alle som jobbar på skulen skal følgje med på at elevane har det bra</a:t>
            </a:r>
          </a:p>
          <a:p>
            <a:pPr marL="0" indent="0">
              <a:buNone/>
            </a:pPr>
            <a:endParaRPr lang="nn-NO" sz="2400" dirty="0" smtClean="0"/>
          </a:p>
          <a:p>
            <a:r>
              <a:rPr lang="nn-NO" sz="2400" dirty="0" smtClean="0"/>
              <a:t>Dersom ein vaksen veit om- eller trur – at ein elev vert krenka, eller på andre måtar ikkje har det bra, skal ho eller han alltid</a:t>
            </a:r>
          </a:p>
          <a:p>
            <a:pPr lvl="1"/>
            <a:r>
              <a:rPr lang="nn-NO" dirty="0" smtClean="0"/>
              <a:t>Gripa inn og stoppa krenkingane med ein gong dersom det er mogleg</a:t>
            </a:r>
          </a:p>
          <a:p>
            <a:pPr lvl="1"/>
            <a:r>
              <a:rPr lang="nn-NO" dirty="0" smtClean="0"/>
              <a:t>Seie ifrå til rektor</a:t>
            </a:r>
          </a:p>
          <a:p>
            <a:pPr lvl="1"/>
            <a:r>
              <a:rPr lang="nn-NO" dirty="0" smtClean="0"/>
              <a:t>Undersøke det som har skjedd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Side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7E06-43E1-4D51-AF2E-3504CCE28D38}" type="slidenum">
              <a:rPr lang="nb-NO" smtClean="0"/>
              <a:pPr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61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5616" y="836712"/>
            <a:ext cx="6840760" cy="4968552"/>
          </a:xfrm>
        </p:spPr>
        <p:txBody>
          <a:bodyPr/>
          <a:lstStyle/>
          <a:p>
            <a:r>
              <a:rPr lang="nn-NO" sz="2400" dirty="0" smtClean="0"/>
              <a:t>Rektor har ansvar for å laga ein plan og sette inn tiltak for at eleven igjen får det trygt og godt på skulen</a:t>
            </a:r>
          </a:p>
          <a:p>
            <a:pPr marL="0" indent="0">
              <a:buNone/>
            </a:pPr>
            <a:endParaRPr lang="nn-NO" sz="2400" dirty="0" smtClean="0"/>
          </a:p>
          <a:p>
            <a:r>
              <a:rPr lang="nn-NO" sz="2400" dirty="0" smtClean="0"/>
              <a:t>Rektor skal informere eleven og deg som føresett om kva som vert gjort, og du og barnet ditt har rett til å verta høyrt</a:t>
            </a:r>
          </a:p>
          <a:p>
            <a:pPr marL="0" indent="0">
              <a:buNone/>
            </a:pPr>
            <a:endParaRPr lang="nn-NO" sz="2400" dirty="0" smtClean="0"/>
          </a:p>
          <a:p>
            <a:r>
              <a:rPr lang="nn-NO" sz="2400" dirty="0" smtClean="0"/>
              <a:t>Dette vert kalla skulen si </a:t>
            </a:r>
            <a:r>
              <a:rPr lang="nn-NO" sz="2400" b="1" dirty="0" smtClean="0"/>
              <a:t>aktivitetsplikt</a:t>
            </a:r>
          </a:p>
          <a:p>
            <a:pPr marL="0" indent="0">
              <a:buNone/>
            </a:pPr>
            <a:endParaRPr lang="nn-NO" sz="2400" b="1" dirty="0" smtClean="0"/>
          </a:p>
          <a:p>
            <a:r>
              <a:rPr lang="nn-NO" sz="2400" dirty="0" smtClean="0"/>
              <a:t>Skulen skal ta </a:t>
            </a:r>
            <a:r>
              <a:rPr lang="nn-NO" sz="2400" dirty="0" err="1" smtClean="0"/>
              <a:t>hensyn</a:t>
            </a:r>
            <a:r>
              <a:rPr lang="nn-NO" sz="2400" dirty="0" smtClean="0"/>
              <a:t> til barnets beste i alle vurderingar</a:t>
            </a:r>
            <a:endParaRPr lang="nn-NO" sz="24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Side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7E06-43E1-4D51-AF2E-3504CCE28D38}" type="slidenum">
              <a:rPr lang="nb-NO" smtClean="0"/>
              <a:pPr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69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5616" y="836712"/>
            <a:ext cx="6840760" cy="4968552"/>
          </a:xfrm>
        </p:spPr>
        <p:txBody>
          <a:bodyPr/>
          <a:lstStyle/>
          <a:p>
            <a:pPr marL="0" indent="0">
              <a:buNone/>
            </a:pPr>
            <a:r>
              <a:rPr lang="nn-NO" dirty="0" smtClean="0"/>
              <a:t>Dersom du eller barnet ditt meiner at skulen ikkje har gjort nok for å stoppa krenkingane, kan de melde ifrå om saka til fylkesmannen</a:t>
            </a:r>
          </a:p>
          <a:p>
            <a:pPr marL="0" indent="0">
              <a:buNone/>
            </a:pPr>
            <a:endParaRPr lang="nn-NO" dirty="0" smtClean="0"/>
          </a:p>
          <a:p>
            <a:pPr lvl="1"/>
            <a:r>
              <a:rPr lang="nn-NO" dirty="0" smtClean="0"/>
              <a:t>Først må de ha teke saka opp med rektor på skulen</a:t>
            </a:r>
          </a:p>
          <a:p>
            <a:pPr lvl="1"/>
            <a:r>
              <a:rPr lang="nn-NO" dirty="0" smtClean="0"/>
              <a:t>Det må ha gått minst ei veke frå du tok opp saka med rektor </a:t>
            </a:r>
          </a:p>
          <a:p>
            <a:pPr lvl="1"/>
            <a:r>
              <a:rPr lang="nn-NO" dirty="0" smtClean="0"/>
              <a:t>Saka må gjelda skulemiljøet på den skulen barnet ditt går på no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Side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7E06-43E1-4D51-AF2E-3504CCE28D38}" type="slidenum">
              <a:rPr lang="nb-NO" smtClean="0"/>
              <a:pPr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24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6840760" cy="1152128"/>
          </a:xfrm>
        </p:spPr>
        <p:txBody>
          <a:bodyPr>
            <a:normAutofit/>
          </a:bodyPr>
          <a:lstStyle/>
          <a:p>
            <a:r>
              <a:rPr lang="nn-NO" sz="2800" dirty="0" smtClean="0">
                <a:solidFill>
                  <a:srgbClr val="0070C0"/>
                </a:solidFill>
              </a:rPr>
              <a:t>Film: «Kva skal skulen gjera for å sikra elevar eit trygt og godt skulemiljø?»</a:t>
            </a:r>
            <a:endParaRPr lang="nn-NO" sz="2800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5616" y="1988840"/>
            <a:ext cx="6840760" cy="3816424"/>
          </a:xfrm>
        </p:spPr>
        <p:txBody>
          <a:bodyPr/>
          <a:lstStyle/>
          <a:p>
            <a:endParaRPr lang="nn-NO" dirty="0" smtClean="0"/>
          </a:p>
          <a:p>
            <a:pPr marL="0" indent="0">
              <a:buNone/>
            </a:pPr>
            <a:endParaRPr lang="nn-NO" dirty="0" smtClean="0"/>
          </a:p>
          <a:p>
            <a:pPr marL="0" indent="0" algn="ctr">
              <a:buNone/>
            </a:pPr>
            <a:r>
              <a:rPr lang="nb-NO" sz="1800" dirty="0">
                <a:solidFill>
                  <a:prstClr val="black"/>
                </a:solidFill>
                <a:hlinkClick r:id="rId2"/>
              </a:rPr>
              <a:t>https://www.fylkesmannen.no/nn/Rogaland/Barnehage-og-opplaring/Grunnskule-og-vidaregaande-opplaring/Kva-skal-skolen-gjere-for-a-sikre-elevar-eit-trygt-og-godt-skolemiljo/</a:t>
            </a:r>
            <a:endParaRPr lang="nb-NO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Side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7E06-43E1-4D51-AF2E-3504CCE28D38}" type="slidenum">
              <a:rPr lang="nb-NO" smtClean="0"/>
              <a:pPr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73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840760" cy="720080"/>
          </a:xfrm>
        </p:spPr>
        <p:txBody>
          <a:bodyPr/>
          <a:lstStyle/>
          <a:p>
            <a:r>
              <a:rPr lang="nn-NO" dirty="0" smtClean="0"/>
              <a:t>Generell info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5616" y="980728"/>
            <a:ext cx="6840760" cy="4968552"/>
          </a:xfrm>
        </p:spPr>
        <p:txBody>
          <a:bodyPr/>
          <a:lstStyle/>
          <a:p>
            <a:r>
              <a:rPr lang="nn-NO" dirty="0" smtClean="0"/>
              <a:t>Skuleskyss og buss</a:t>
            </a:r>
          </a:p>
          <a:p>
            <a:pPr lvl="1"/>
            <a:r>
              <a:rPr lang="nn-NO" dirty="0" smtClean="0"/>
              <a:t>Nye rutetider</a:t>
            </a:r>
          </a:p>
          <a:p>
            <a:pPr lvl="1"/>
            <a:r>
              <a:rPr lang="nn-NO" dirty="0" smtClean="0"/>
              <a:t>Ein del «styr» i starten</a:t>
            </a:r>
          </a:p>
          <a:p>
            <a:pPr lvl="1"/>
            <a:r>
              <a:rPr lang="nn-NO" dirty="0" smtClean="0"/>
              <a:t>Innført ein god rutine her på huset i samarbeid med Boreal</a:t>
            </a:r>
          </a:p>
          <a:p>
            <a:pPr lvl="1"/>
            <a:r>
              <a:rPr lang="nn-NO" dirty="0" smtClean="0"/>
              <a:t>Selskap</a:t>
            </a:r>
          </a:p>
          <a:p>
            <a:r>
              <a:rPr lang="nn-NO" dirty="0" smtClean="0"/>
              <a:t>Hovudlus</a:t>
            </a:r>
          </a:p>
          <a:p>
            <a:r>
              <a:rPr lang="nn-NO" dirty="0" smtClean="0"/>
              <a:t>Stenging av leikeapparatet</a:t>
            </a:r>
          </a:p>
          <a:p>
            <a:r>
              <a:rPr lang="nn-NO" dirty="0" err="1" smtClean="0"/>
              <a:t>Oppgradering</a:t>
            </a:r>
            <a:r>
              <a:rPr lang="nn-NO" dirty="0" smtClean="0"/>
              <a:t> av skulebygget</a:t>
            </a:r>
          </a:p>
          <a:p>
            <a:pPr lvl="1"/>
            <a:r>
              <a:rPr lang="nn-NO" dirty="0" smtClean="0"/>
              <a:t>Trinn 1: Tak og fasade</a:t>
            </a:r>
          </a:p>
          <a:p>
            <a:pPr lvl="1"/>
            <a:r>
              <a:rPr lang="nn-NO" dirty="0" smtClean="0"/>
              <a:t>Trinn 2: Nytt garderobeanlegg og </a:t>
            </a:r>
            <a:r>
              <a:rPr lang="nn-NO" dirty="0" err="1" smtClean="0"/>
              <a:t>inngongspartia</a:t>
            </a:r>
            <a:endParaRPr lang="nn-NO" dirty="0"/>
          </a:p>
          <a:p>
            <a:pPr lvl="1"/>
            <a:r>
              <a:rPr lang="nn-NO" dirty="0" smtClean="0"/>
              <a:t>Trinn 3: Administrasjonsdelen</a:t>
            </a:r>
            <a:endParaRPr lang="nn-NO" dirty="0"/>
          </a:p>
          <a:p>
            <a:pPr marL="457200" lvl="1" indent="0">
              <a:buNone/>
            </a:pPr>
            <a:r>
              <a:rPr lang="nn-NO" dirty="0"/>
              <a:t>S</a:t>
            </a:r>
            <a:r>
              <a:rPr lang="nn-NO" dirty="0" smtClean="0"/>
              <a:t>tartar i byrjinga av oktober med utvendig arbeid </a:t>
            </a:r>
            <a:r>
              <a:rPr lang="nn-NO" dirty="0" smtClean="0">
                <a:sym typeface="Wingdings" panose="05000000000000000000" pitchFamily="2" charset="2"/>
              </a:rPr>
              <a:t> 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Side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7E06-43E1-4D51-AF2E-3504CCE28D38}" type="slidenum">
              <a:rPr lang="nb-NO" smtClean="0"/>
              <a:pPr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752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22810" y="476672"/>
            <a:ext cx="6840760" cy="792088"/>
          </a:xfrm>
        </p:spPr>
        <p:txBody>
          <a:bodyPr>
            <a:normAutofit fontScale="90000"/>
          </a:bodyPr>
          <a:lstStyle/>
          <a:p>
            <a:r>
              <a:rPr lang="nn-NO" dirty="0" smtClean="0"/>
              <a:t>Familiens hus inviterer til temakveld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sz="1800" dirty="0"/>
              <a:t>Enkle grep kan letta </a:t>
            </a:r>
            <a:r>
              <a:rPr lang="nn-NO" sz="1800" dirty="0" err="1"/>
              <a:t>oppstarten</a:t>
            </a:r>
            <a:r>
              <a:rPr lang="nn-NO" sz="1800" dirty="0"/>
              <a:t> til et nytt skuleår </a:t>
            </a:r>
          </a:p>
          <a:p>
            <a:pPr marL="0" indent="0">
              <a:buNone/>
            </a:pPr>
            <a:endParaRPr lang="nn-NO" sz="1800" dirty="0"/>
          </a:p>
          <a:p>
            <a:pPr marL="0" indent="0">
              <a:buNone/>
            </a:pPr>
            <a:r>
              <a:rPr lang="nn-NO" sz="1800" dirty="0"/>
              <a:t>Familiens hus inviterer til temakveld om skulefråvær og skulevegring med Trude Havik. Dette vert ein </a:t>
            </a:r>
            <a:r>
              <a:rPr lang="nn-NO" sz="1800" dirty="0" err="1"/>
              <a:t>lærerrik</a:t>
            </a:r>
            <a:r>
              <a:rPr lang="nn-NO" sz="1800" dirty="0"/>
              <a:t> og interessant kveld for alle føresette i skulane i Strand.</a:t>
            </a:r>
          </a:p>
          <a:p>
            <a:pPr marL="0" indent="0">
              <a:buNone/>
            </a:pPr>
            <a:endParaRPr lang="nn-NO" sz="1800" dirty="0"/>
          </a:p>
          <a:p>
            <a:pPr marL="0" indent="0">
              <a:buNone/>
            </a:pPr>
            <a:r>
              <a:rPr lang="nn-NO" sz="1800" b="1" dirty="0"/>
              <a:t>Onsdag 4. oktober 2017 </a:t>
            </a:r>
            <a:r>
              <a:rPr lang="nn-NO" sz="1800" b="1" dirty="0" err="1"/>
              <a:t>kl</a:t>
            </a:r>
            <a:r>
              <a:rPr lang="nn-NO" sz="1800" b="1" dirty="0"/>
              <a:t> 18:30 - 20:00 i Torghuset</a:t>
            </a:r>
          </a:p>
          <a:p>
            <a:pPr marL="0" indent="0">
              <a:buNone/>
            </a:pPr>
            <a:endParaRPr lang="nn-NO" sz="1800" dirty="0"/>
          </a:p>
          <a:p>
            <a:pPr marL="0" indent="0">
              <a:buNone/>
            </a:pPr>
            <a:r>
              <a:rPr lang="nn-NO" sz="1800" dirty="0"/>
              <a:t>Invitasjon er også sendt ut i ranselposten måndag i veke 38.</a:t>
            </a:r>
          </a:p>
          <a:p>
            <a:pPr marL="0" indent="0">
              <a:buNone/>
            </a:pPr>
            <a:endParaRPr lang="nn-NO" sz="18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Side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7E06-43E1-4D51-AF2E-3504CCE28D38}" type="slidenum">
              <a:rPr lang="nb-NO" smtClean="0"/>
              <a:pPr/>
              <a:t>19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70080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9208" y="509384"/>
            <a:ext cx="8229600" cy="1695480"/>
          </a:xfrm>
        </p:spPr>
        <p:txBody>
          <a:bodyPr/>
          <a:lstStyle/>
          <a:p>
            <a:r>
              <a:rPr lang="nb-NO" dirty="0" smtClean="0"/>
              <a:t>Velkommen til foreldremøte</a:t>
            </a:r>
            <a:br>
              <a:rPr lang="nb-NO" dirty="0" smtClean="0"/>
            </a:br>
            <a:r>
              <a:rPr lang="nb-NO" dirty="0" smtClean="0"/>
              <a:t>19. september 2017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Side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7E06-43E1-4D51-AF2E-3504CCE28D38}" type="slidenum">
              <a:rPr lang="nb-NO" smtClean="0"/>
              <a:pPr/>
              <a:t>2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2" y="2180861"/>
            <a:ext cx="5688632" cy="379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082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68" y="1640506"/>
            <a:ext cx="1676375" cy="167637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434" y="3184949"/>
            <a:ext cx="1715842" cy="2576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dirty="0" smtClean="0"/>
              <a:t>Nordre Strand skule sin Utviklingsplan 2016 - 2020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 smtClean="0"/>
              <a:t>Vår visjon: </a:t>
            </a:r>
          </a:p>
          <a:p>
            <a:pPr marL="0" indent="0">
              <a:buNone/>
            </a:pPr>
            <a:r>
              <a:rPr lang="nn-NO" dirty="0" smtClean="0"/>
              <a:t>Læring for alle, for livet og for framtida! 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 smtClean="0"/>
              <a:t>Skulen sine verdiord: </a:t>
            </a:r>
          </a:p>
          <a:p>
            <a:pPr marL="0" indent="0">
              <a:buNone/>
            </a:pPr>
            <a:r>
              <a:rPr lang="nn-NO" dirty="0" smtClean="0"/>
              <a:t>Hjelpsam, positiv, ærleg, hyggeleg, </a:t>
            </a:r>
            <a:r>
              <a:rPr lang="nn-NO" dirty="0" err="1" smtClean="0"/>
              <a:t>inkulderande</a:t>
            </a:r>
            <a:r>
              <a:rPr lang="nn-NO" dirty="0" smtClean="0"/>
              <a:t>, raus, truverdig, kunnskapsrik, modig og tilgjevande</a:t>
            </a:r>
          </a:p>
          <a:p>
            <a:pPr marL="0" indent="0">
              <a:buNone/>
            </a:pPr>
            <a:endParaRPr lang="nn-NO" dirty="0" smtClean="0"/>
          </a:p>
          <a:p>
            <a:pPr marL="0" indent="0">
              <a:buNone/>
            </a:pP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Side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7E06-43E1-4D51-AF2E-3504CCE28D38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370" y="107242"/>
            <a:ext cx="1935572" cy="144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5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Mål for kvar enkelt elev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Utvikla kunnskap og ferdigheter = kompetanse fagleg og sosialt</a:t>
            </a:r>
          </a:p>
          <a:p>
            <a:r>
              <a:rPr lang="nn-NO" dirty="0" smtClean="0"/>
              <a:t>Ha tru på seg sjølve</a:t>
            </a:r>
          </a:p>
          <a:p>
            <a:r>
              <a:rPr lang="nn-NO" dirty="0" smtClean="0"/>
              <a:t>Motivasjon for skulearbeidet</a:t>
            </a:r>
          </a:p>
          <a:p>
            <a:r>
              <a:rPr lang="nn-NO" dirty="0" smtClean="0"/>
              <a:t>Gode opplevingar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Side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7E06-43E1-4D51-AF2E-3504CCE28D38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766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Forventingar til dei tilsette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Har fagleg god kompetanse</a:t>
            </a:r>
          </a:p>
          <a:p>
            <a:r>
              <a:rPr lang="nn-NO" dirty="0" smtClean="0"/>
              <a:t>Behandlar elevar og føresette med respekt</a:t>
            </a:r>
          </a:p>
          <a:p>
            <a:r>
              <a:rPr lang="nn-NO" dirty="0" smtClean="0"/>
              <a:t>Samarbeider godt med heimane</a:t>
            </a:r>
          </a:p>
          <a:p>
            <a:r>
              <a:rPr lang="nn-NO" dirty="0" smtClean="0"/>
              <a:t>Held seg til gjeldande lov- og regelverk, skulen sine planar og utviklingsområde</a:t>
            </a:r>
          </a:p>
          <a:p>
            <a:r>
              <a:rPr lang="nn-NO" dirty="0" smtClean="0"/>
              <a:t>Følgjer opp kvar enkelt av elevane sine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Side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7E06-43E1-4D51-AF2E-3504CCE28D38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267" y="3256310"/>
            <a:ext cx="2026218" cy="127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Forventingar til elevane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Møter andre elevar og vaksne med respekt</a:t>
            </a:r>
          </a:p>
          <a:p>
            <a:r>
              <a:rPr lang="nn-NO" dirty="0"/>
              <a:t>Møter presis til undervisninga</a:t>
            </a:r>
          </a:p>
          <a:p>
            <a:r>
              <a:rPr lang="nn-NO" dirty="0"/>
              <a:t>Kjenner til og følgjer skulen sitt ordensreglement</a:t>
            </a:r>
          </a:p>
          <a:p>
            <a:r>
              <a:rPr lang="nn-NO" dirty="0"/>
              <a:t>Deltek aktivt i læringa si</a:t>
            </a:r>
          </a:p>
          <a:p>
            <a:r>
              <a:rPr lang="nn-NO" dirty="0"/>
              <a:t>Er med på å skapa trivsel for alle på </a:t>
            </a:r>
            <a:r>
              <a:rPr lang="nn-NO" dirty="0" smtClean="0"/>
              <a:t>skulen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Side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7E06-43E1-4D51-AF2E-3504CCE28D38}" type="slidenum">
              <a:rPr lang="nb-NO" smtClean="0"/>
              <a:pPr/>
              <a:t>6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5029308"/>
            <a:ext cx="2854647" cy="172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Forventingar til heimane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2400" dirty="0"/>
              <a:t>Tek aktivt ansvar for oppsedinga og </a:t>
            </a:r>
            <a:r>
              <a:rPr lang="nn-NO" sz="2400" dirty="0" smtClean="0"/>
              <a:t>opplæringa til barnet sitt</a:t>
            </a:r>
            <a:endParaRPr lang="nn-NO" sz="2400" dirty="0"/>
          </a:p>
          <a:p>
            <a:r>
              <a:rPr lang="nn-NO" sz="2400" dirty="0"/>
              <a:t>Har ansvar for at barnet møter på skulen til rett tid</a:t>
            </a:r>
          </a:p>
          <a:p>
            <a:r>
              <a:rPr lang="nn-NO" sz="2400" dirty="0"/>
              <a:t>Deltek på foreldremøter og utviklingssamtalar</a:t>
            </a:r>
          </a:p>
          <a:p>
            <a:r>
              <a:rPr lang="nn-NO" sz="2400" dirty="0"/>
              <a:t>Følgjer opp skulearbeidet til barnet</a:t>
            </a:r>
          </a:p>
          <a:p>
            <a:r>
              <a:rPr lang="nn-NO" sz="2400" dirty="0"/>
              <a:t>Kontaktar skulen ved mistanke om at eleven ikkje har eit trygt og godt </a:t>
            </a:r>
            <a:r>
              <a:rPr lang="nn-NO" sz="2400" dirty="0" smtClean="0"/>
              <a:t>skulemiljø</a:t>
            </a:r>
          </a:p>
          <a:p>
            <a:r>
              <a:rPr lang="nn-NO" sz="2400" dirty="0" err="1" smtClean="0"/>
              <a:t>Framsnakkar</a:t>
            </a:r>
            <a:r>
              <a:rPr lang="nn-NO" sz="2400" dirty="0" smtClean="0"/>
              <a:t> skulen, og tek kontakt med kontaktlærar eller rektor dersom noko er vanskeleg</a:t>
            </a:r>
            <a:endParaRPr lang="nn-NO" sz="2400" dirty="0"/>
          </a:p>
          <a:p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Side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7E06-43E1-4D51-AF2E-3504CCE28D38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415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370645" y="2492473"/>
            <a:ext cx="4214031" cy="147857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dirty="0"/>
              <a:t>Nordre Strand skule sitt utviklingsarbeid </a:t>
            </a:r>
            <a:r>
              <a:rPr lang="nn-NO" dirty="0" smtClean="0"/>
              <a:t>2016 - 2020 </a:t>
            </a:r>
            <a:r>
              <a:rPr lang="nn-NO" dirty="0"/>
              <a:t/>
            </a:r>
            <a:br>
              <a:rPr lang="nn-NO" dirty="0"/>
            </a:br>
            <a:r>
              <a:rPr lang="nn-NO" dirty="0" smtClean="0"/>
              <a:t> 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Kompetanse i sosiale ferdigheter</a:t>
            </a:r>
          </a:p>
          <a:p>
            <a:pPr lvl="1"/>
            <a:r>
              <a:rPr lang="nn-NO" dirty="0" smtClean="0"/>
              <a:t>Innføring av «Mitt val» i første omgang</a:t>
            </a:r>
            <a:endParaRPr lang="nn-NO" dirty="0"/>
          </a:p>
          <a:p>
            <a:r>
              <a:rPr lang="nn-NO" dirty="0"/>
              <a:t>L</a:t>
            </a:r>
            <a:r>
              <a:rPr lang="nn-NO" dirty="0" smtClean="0"/>
              <a:t>esing og skriving som grunnleggande ferdighet</a:t>
            </a:r>
          </a:p>
          <a:p>
            <a:pPr lvl="1"/>
            <a:r>
              <a:rPr lang="nn-NO" dirty="0" smtClean="0"/>
              <a:t>Språkløyper med fokus på lesing og skriving som grunnleggande ferdigheter</a:t>
            </a:r>
          </a:p>
          <a:p>
            <a:pPr lvl="1"/>
            <a:r>
              <a:rPr lang="nn-NO" dirty="0">
                <a:hlinkClick r:id="rId3"/>
              </a:rPr>
              <a:t>https://www.youtube.com/watch?v=r_em__</a:t>
            </a:r>
            <a:r>
              <a:rPr lang="nn-NO" dirty="0" smtClean="0">
                <a:hlinkClick r:id="rId3"/>
              </a:rPr>
              <a:t>8t1S8&amp;feature=youtu.be</a:t>
            </a:r>
            <a:endParaRPr lang="nn-NO" dirty="0" smtClean="0"/>
          </a:p>
          <a:p>
            <a:r>
              <a:rPr lang="nn-NO" dirty="0" smtClean="0"/>
              <a:t>Matematisk kompetanse (2019) 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Side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7E06-43E1-4D51-AF2E-3504CCE28D38}" type="slidenum">
              <a:rPr lang="nb-NO" smtClean="0"/>
              <a:pPr/>
              <a:t>8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014" y="562563"/>
            <a:ext cx="1816234" cy="178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840760" cy="720080"/>
          </a:xfrm>
        </p:spPr>
        <p:txBody>
          <a:bodyPr/>
          <a:lstStyle/>
          <a:p>
            <a:r>
              <a:rPr lang="nn-NO" dirty="0" smtClean="0">
                <a:solidFill>
                  <a:srgbClr val="0070C0"/>
                </a:solidFill>
              </a:rPr>
              <a:t>MITT VAL</a:t>
            </a:r>
            <a:endParaRPr lang="nn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5616" y="1124744"/>
            <a:ext cx="6840760" cy="4680520"/>
          </a:xfrm>
        </p:spPr>
        <p:txBody>
          <a:bodyPr/>
          <a:lstStyle/>
          <a:p>
            <a:r>
              <a:rPr lang="nn-NO" sz="2400" dirty="0" smtClean="0">
                <a:ea typeface="Times New Roman" panose="02020603050405020304" pitchFamily="18" charset="0"/>
              </a:rPr>
              <a:t>Program </a:t>
            </a:r>
            <a:r>
              <a:rPr lang="nn-NO" sz="2400" dirty="0">
                <a:ea typeface="Times New Roman" panose="02020603050405020304" pitchFamily="18" charset="0"/>
              </a:rPr>
              <a:t>for utvikling av eit godt læringsmiljø og læring av sosial og emosjonell kompetanse. </a:t>
            </a:r>
          </a:p>
          <a:p>
            <a:r>
              <a:rPr lang="nn-NO" sz="2400" dirty="0">
                <a:ea typeface="Times New Roman" panose="02020603050405020304" pitchFamily="18" charset="0"/>
              </a:rPr>
              <a:t>Skal gje born og unge eit grunnlag for å ta gode val. </a:t>
            </a:r>
          </a:p>
          <a:p>
            <a:r>
              <a:rPr lang="nn-NO" sz="2400" dirty="0">
                <a:ea typeface="Times New Roman" panose="02020603050405020304" pitchFamily="18" charset="0"/>
              </a:rPr>
              <a:t>Hensikta er å skape eit godt og trygt klassemiljø, som også er </a:t>
            </a:r>
            <a:r>
              <a:rPr lang="nn-NO" sz="2400" dirty="0" err="1">
                <a:ea typeface="Times New Roman" panose="02020603050405020304" pitchFamily="18" charset="0"/>
              </a:rPr>
              <a:t>forutsetninga</a:t>
            </a:r>
            <a:r>
              <a:rPr lang="nn-NO" sz="2400" dirty="0">
                <a:ea typeface="Times New Roman" panose="02020603050405020304" pitchFamily="18" charset="0"/>
              </a:rPr>
              <a:t> for god fagleg læring.</a:t>
            </a:r>
          </a:p>
          <a:p>
            <a:r>
              <a:rPr lang="nn-NO" sz="2400" dirty="0">
                <a:ea typeface="Times New Roman" panose="02020603050405020304" pitchFamily="18" charset="0"/>
              </a:rPr>
              <a:t>Alle lærarar og assistentar har deltatt på kurset, sponsa av </a:t>
            </a:r>
            <a:r>
              <a:rPr lang="nn-NO" sz="2400" dirty="0" err="1">
                <a:ea typeface="Times New Roman" panose="02020603050405020304" pitchFamily="18" charset="0"/>
              </a:rPr>
              <a:t>Lions</a:t>
            </a:r>
            <a:r>
              <a:rPr lang="nn-NO" sz="2400" dirty="0">
                <a:ea typeface="Times New Roman" panose="02020603050405020304" pitchFamily="18" charset="0"/>
              </a:rPr>
              <a:t> klubben</a:t>
            </a:r>
            <a:r>
              <a:rPr lang="nn-NO" sz="2400" dirty="0" smtClean="0">
                <a:ea typeface="Times New Roman" panose="02020603050405020304" pitchFamily="18" charset="0"/>
              </a:rPr>
              <a:t>.</a:t>
            </a:r>
            <a:endParaRPr lang="nn-NO" sz="2400" dirty="0">
              <a:ea typeface="Times New Roman" panose="02020603050405020304" pitchFamily="18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Side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7E06-43E1-4D51-AF2E-3504CCE28D38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377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nd kommune PowerPoint - ny 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Ny PowerPoint-mal</Template>
  <TotalTime>734</TotalTime>
  <Words>911</Words>
  <Application>Microsoft Office PowerPoint</Application>
  <PresentationFormat>Skjermfremvisning (4:3)</PresentationFormat>
  <Paragraphs>148</Paragraphs>
  <Slides>20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Strand kommune PowerPoint - ny mal</vt:lpstr>
      <vt:lpstr>PowerPoint-presentasjon</vt:lpstr>
      <vt:lpstr>Velkommen til foreldremøte 19. september 2017 </vt:lpstr>
      <vt:lpstr>Nordre Strand skule sin Utviklingsplan 2016 - 2020</vt:lpstr>
      <vt:lpstr>Mål for kvar enkelt elev</vt:lpstr>
      <vt:lpstr>Forventingar til dei tilsette</vt:lpstr>
      <vt:lpstr>Forventingar til elevane</vt:lpstr>
      <vt:lpstr>Forventingar til heimane</vt:lpstr>
      <vt:lpstr>Nordre Strand skule sitt utviklingsarbeid 2016 - 2020   </vt:lpstr>
      <vt:lpstr>MITT VAL</vt:lpstr>
      <vt:lpstr>Kva kan me som foreldre gjere for å hjelpe borna våre? </vt:lpstr>
      <vt:lpstr>Nettvett</vt:lpstr>
      <vt:lpstr>Nytt frå UDIR</vt:lpstr>
      <vt:lpstr>Kap 9a i Opplæringslova – elevane sitt skulemiljø</vt:lpstr>
      <vt:lpstr>Skulen skal sørge for at elevane har det trygt og godt på skulen</vt:lpstr>
      <vt:lpstr>PowerPoint-presentasjon</vt:lpstr>
      <vt:lpstr>PowerPoint-presentasjon</vt:lpstr>
      <vt:lpstr>Film: «Kva skal skulen gjera for å sikra elevar eit trygt og godt skulemiljø?»</vt:lpstr>
      <vt:lpstr>Generell info</vt:lpstr>
      <vt:lpstr>Familiens hus inviterer til temakveld</vt:lpstr>
      <vt:lpstr>PowerPoint-presentasjon</vt:lpstr>
    </vt:vector>
  </TitlesOfParts>
  <Company>RITS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Gunn Marte Bull</dc:creator>
  <cp:lastModifiedBy>Gunn Marte Bull</cp:lastModifiedBy>
  <cp:revision>30</cp:revision>
  <dcterms:created xsi:type="dcterms:W3CDTF">2017-09-04T13:32:26Z</dcterms:created>
  <dcterms:modified xsi:type="dcterms:W3CDTF">2017-09-19T16:32:24Z</dcterms:modified>
</cp:coreProperties>
</file>