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notesMasterIdLst>
    <p:notesMasterId r:id="rId29"/>
  </p:notesMasterIdLst>
  <p:sldIdLst>
    <p:sldId id="308" r:id="rId2"/>
    <p:sldId id="257" r:id="rId3"/>
    <p:sldId id="318" r:id="rId4"/>
    <p:sldId id="298" r:id="rId5"/>
    <p:sldId id="329" r:id="rId6"/>
    <p:sldId id="292" r:id="rId7"/>
    <p:sldId id="261" r:id="rId8"/>
    <p:sldId id="320" r:id="rId9"/>
    <p:sldId id="317" r:id="rId10"/>
    <p:sldId id="312" r:id="rId11"/>
    <p:sldId id="316" r:id="rId12"/>
    <p:sldId id="313" r:id="rId13"/>
    <p:sldId id="299" r:id="rId14"/>
    <p:sldId id="272" r:id="rId15"/>
    <p:sldId id="323" r:id="rId16"/>
    <p:sldId id="310" r:id="rId17"/>
    <p:sldId id="277" r:id="rId18"/>
    <p:sldId id="322" r:id="rId19"/>
    <p:sldId id="324" r:id="rId20"/>
    <p:sldId id="283" r:id="rId21"/>
    <p:sldId id="328" r:id="rId22"/>
    <p:sldId id="285" r:id="rId23"/>
    <p:sldId id="321" r:id="rId24"/>
    <p:sldId id="326" r:id="rId25"/>
    <p:sldId id="311" r:id="rId26"/>
    <p:sldId id="301" r:id="rId27"/>
    <p:sldId id="325" r:id="rId28"/>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71061" autoAdjust="0"/>
  </p:normalViewPr>
  <p:slideViewPr>
    <p:cSldViewPr snapToGrid="0">
      <p:cViewPr varScale="1">
        <p:scale>
          <a:sx n="92" d="100"/>
          <a:sy n="92" d="100"/>
        </p:scale>
        <p:origin x="93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D460105-35DF-45EF-86ED-020202F535FA}" type="datetimeFigureOut">
              <a:rPr lang="nb-NO" smtClean="0"/>
              <a:t>04.11.2019</a:t>
            </a:fld>
            <a:endParaRPr lang="nb-NO"/>
          </a:p>
        </p:txBody>
      </p:sp>
      <p:sp>
        <p:nvSpPr>
          <p:cNvPr id="4" name="Plassholder for lysbilde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4B68F20-864C-4627-86AB-0A5BB90C498E}" type="slidenum">
              <a:rPr lang="nb-NO" smtClean="0"/>
              <a:t>‹#›</a:t>
            </a:fld>
            <a:endParaRPr lang="nb-NO"/>
          </a:p>
        </p:txBody>
      </p:sp>
    </p:spTree>
    <p:extLst>
      <p:ext uri="{BB962C8B-B14F-4D97-AF65-F5344CB8AC3E}">
        <p14:creationId xmlns:p14="http://schemas.microsoft.com/office/powerpoint/2010/main" val="343841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mnesty.no/tema/menneskerettighet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dixi.no/no/om-voldtek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nutvei.no/"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sexogsamfunn.no/"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o.wikipedia.org/wiki/Lykk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no.wikipedia.org/wiki/Pubertet" TargetMode="External"/><Relationship Id="rId5" Type="http://schemas.openxmlformats.org/officeDocument/2006/relationships/hyperlink" Target="https://no.wikipedia.org/wiki/Rus" TargetMode="External"/><Relationship Id="rId4" Type="http://schemas.openxmlformats.org/officeDocument/2006/relationships/hyperlink" Target="https://no.wikipedia.org/wiki/Horm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a:t>
            </a:fld>
            <a:endParaRPr lang="nb-NO"/>
          </a:p>
        </p:txBody>
      </p:sp>
    </p:spTree>
    <p:extLst>
      <p:ext uri="{BB962C8B-B14F-4D97-AF65-F5344CB8AC3E}">
        <p14:creationId xmlns:p14="http://schemas.microsoft.com/office/powerpoint/2010/main" val="255469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t>Fysisk vold</a:t>
            </a:r>
            <a:r>
              <a:rPr lang="nb-NO" sz="1400" b="1" dirty="0"/>
              <a:t>: </a:t>
            </a:r>
            <a:r>
              <a:rPr lang="nb-NO" sz="1200" dirty="0"/>
              <a:t>Slag, spark, lugging, dytting, risting, ørefik, kvelertak, fysisk hindre noen bevegelsesfrihet,  binde noen, brennmerke noe, biting, bruk av våpen eller slå noen med en gjenstand, kaste en gjenstand på noen.</a:t>
            </a:r>
          </a:p>
          <a:p>
            <a:r>
              <a:rPr lang="nb-NO" sz="1800" b="1" dirty="0"/>
              <a:t>Psykisk vold: </a:t>
            </a:r>
            <a:r>
              <a:rPr lang="nb-NO" sz="1200" dirty="0"/>
              <a:t>Utskjelling, trusler, sårende kritikk, ydmyke, ignorere, utspørring, uriktige anklager</a:t>
            </a:r>
          </a:p>
          <a:p>
            <a:r>
              <a:rPr lang="nb-NO" sz="1800" b="1" dirty="0"/>
              <a:t>Seksuell vold: </a:t>
            </a:r>
            <a:r>
              <a:rPr lang="nb-NO" sz="1200" dirty="0"/>
              <a:t>Voldtekt eller forsøk på voldtekt, forsøk på sex uten samtykke f.eks. når en person er full eller sover, seksuell aktivitet mens andre ser på uten samtykke.</a:t>
            </a:r>
          </a:p>
          <a:p>
            <a:r>
              <a:rPr lang="nb-NO" sz="1800" b="1" dirty="0"/>
              <a:t>Materiell vold: </a:t>
            </a:r>
            <a:r>
              <a:rPr lang="nb-NO" sz="1200" dirty="0"/>
              <a:t>Sparke inn en dør, slå i bordet, knuse et bilde, slå i veggen rett ved siden av et menneske, rive i stykker klær, rasere inventar</a:t>
            </a:r>
          </a:p>
          <a:p>
            <a:r>
              <a:rPr lang="nb-NO" sz="1800" b="1" dirty="0"/>
              <a:t>Latent vold: </a:t>
            </a:r>
            <a:r>
              <a:rPr lang="nb-NO" sz="1200" dirty="0"/>
              <a:t>Det å ha opplevd vold gjør at en vet det kan skje igjen. Det er en redsel som er skadelig å leve med, fordi en ikke greier å slappe av og være seg selv. </a:t>
            </a:r>
          </a:p>
          <a:p>
            <a:r>
              <a:rPr lang="nb-NO" sz="1800" b="1" dirty="0"/>
              <a:t>Digital vold: </a:t>
            </a:r>
            <a:r>
              <a:rPr lang="nb-NO" sz="1200" dirty="0"/>
              <a:t>Trusler og trakassering via meldinger, overvåking og kontroll via mobiltelefon eller sosiale medier. Trusler om å spre bilder og filmer, få tilsendt bilder og filmer med seksualisert eller voldelig innhold, å bli presset eller truet til å gjøre seksuelle handlinger foran webkamera eks posering, stripping, beføling, samleielignende handlinger</a:t>
            </a:r>
          </a:p>
          <a:p>
            <a:endParaRPr lang="nb-NO" dirty="0"/>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10</a:t>
            </a:fld>
            <a:endParaRPr lang="nb-NO"/>
          </a:p>
        </p:txBody>
      </p:sp>
    </p:spTree>
    <p:extLst>
      <p:ext uri="{BB962C8B-B14F-4D97-AF65-F5344CB8AC3E}">
        <p14:creationId xmlns:p14="http://schemas.microsoft.com/office/powerpoint/2010/main" val="3577371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Voldtekt på fest skjer vanligvis mellom jevnaldrende ungdom som kjenner hverandre fra før, og det er som regel alkohol eller andre rusmidler med i bildet. </a:t>
            </a:r>
          </a:p>
          <a:p>
            <a:r>
              <a:rPr lang="nb-NO" sz="1200" kern="1200" dirty="0">
                <a:solidFill>
                  <a:schemeClr val="tx1"/>
                </a:solidFill>
                <a:effectLst/>
                <a:latin typeface="+mn-lt"/>
                <a:ea typeface="+mn-ea"/>
                <a:cs typeface="+mn-cs"/>
              </a:rPr>
              <a:t>Hva er grunnen til det tror dere? Hva skjer med følelsene når man drikker alkohol? Hvordan sier man NEI når man er beruset? Hvordan tolker man hva den andre sier når man er beruset?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1 av 20 jenter (5,0 %) og 1 av 50 gutter (1,9 %) </a:t>
            </a:r>
            <a:r>
              <a:rPr lang="nb-NO" u="sng" dirty="0"/>
              <a:t>under 18 år</a:t>
            </a:r>
            <a:r>
              <a:rPr lang="nb-NO" u="none" dirty="0"/>
              <a:t> </a:t>
            </a:r>
            <a:r>
              <a:rPr lang="nb-NO" dirty="0"/>
              <a:t>rapporterer at de har opplevd seksuell kontakt i bevisstløs eller beruset tilstand.</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1 av 5 i alderen </a:t>
            </a:r>
            <a:r>
              <a:rPr lang="nb-NO" u="sng" dirty="0"/>
              <a:t>17 til 24 år</a:t>
            </a:r>
            <a:r>
              <a:rPr lang="nb-NO" dirty="0"/>
              <a:t>, har hatt uønsket sex. I de fleste av disse tilfellene handler det ikke om vold eller tvang, men de blir med på det fordi de vil at den de har sex med, ikke skal bli sur eller skuffet. En annen årsak er at de er veldig beruset eller ikke klarer å gi uttrykk for at de ikke vil.. Hvis det er brukt vold eller trusler eller den ene personen ikke har vært i stand til å si nei (er beruset eller sover) er det et overgrep. Er du i tvil, snakk med noen om det slik at du får hjelp til å finne ut av det.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Nesten 1/3 som opplever voldtekt forteller det ikke til noen.</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11</a:t>
            </a:fld>
            <a:endParaRPr lang="nb-NO"/>
          </a:p>
        </p:txBody>
      </p:sp>
    </p:spTree>
    <p:extLst>
      <p:ext uri="{BB962C8B-B14F-4D97-AF65-F5344CB8AC3E}">
        <p14:creationId xmlns:p14="http://schemas.microsoft.com/office/powerpoint/2010/main" val="2540431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12</a:t>
            </a:fld>
            <a:endParaRPr lang="nb-NO"/>
          </a:p>
        </p:txBody>
      </p:sp>
    </p:spTree>
    <p:extLst>
      <p:ext uri="{BB962C8B-B14F-4D97-AF65-F5344CB8AC3E}">
        <p14:creationId xmlns:p14="http://schemas.microsoft.com/office/powerpoint/2010/main" val="4191423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13</a:t>
            </a:fld>
            <a:endParaRPr lang="nb-NO"/>
          </a:p>
        </p:txBody>
      </p:sp>
    </p:spTree>
    <p:extLst>
      <p:ext uri="{BB962C8B-B14F-4D97-AF65-F5344CB8AC3E}">
        <p14:creationId xmlns:p14="http://schemas.microsoft.com/office/powerpoint/2010/main" val="295466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en grunnleggende </a:t>
            </a:r>
            <a:r>
              <a:rPr lang="nb-NO" dirty="0">
                <a:hlinkClick r:id="rId3"/>
              </a:rPr>
              <a:t>menneskerett </a:t>
            </a:r>
            <a:r>
              <a:rPr lang="nb-NO" dirty="0"/>
              <a:t>å bestemme over sin egen kropp og seksualitet. En </a:t>
            </a:r>
            <a:r>
              <a:rPr lang="nb-NO" dirty="0">
                <a:hlinkClick r:id="rId4"/>
              </a:rPr>
              <a:t>voldtekt </a:t>
            </a:r>
            <a:r>
              <a:rPr lang="nb-NO" dirty="0"/>
              <a:t>er å frata et menneske denne retten.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14</a:t>
            </a:fld>
            <a:endParaRPr lang="nb-NO"/>
          </a:p>
        </p:txBody>
      </p:sp>
    </p:spTree>
    <p:extLst>
      <p:ext uri="{BB962C8B-B14F-4D97-AF65-F5344CB8AC3E}">
        <p14:creationId xmlns:p14="http://schemas.microsoft.com/office/powerpoint/2010/main" val="2254933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0" dirty="0"/>
              <a:t>Vold kan gjøre at en ikke har det bra, for eksempel at en blir redd, trist, sint eller ikke klarer å konsentrere seg. Noen trekker seg vekk fra andre og blir mye alene. </a:t>
            </a:r>
          </a:p>
          <a:p>
            <a:pPr marL="0" indent="0">
              <a:buNone/>
            </a:pPr>
            <a:endParaRPr lang="nb-NO" b="0" dirty="0"/>
          </a:p>
          <a:p>
            <a:pPr marL="0" indent="0">
              <a:buNone/>
            </a:pPr>
            <a:r>
              <a:rPr lang="nb-NO" b="0" dirty="0"/>
              <a:t>Du kan få hjelp.</a:t>
            </a:r>
          </a:p>
          <a:p>
            <a:pPr marL="0" indent="0">
              <a:buNone/>
            </a:pPr>
            <a:endParaRPr lang="nb-NO" b="0" dirty="0"/>
          </a:p>
          <a:p>
            <a:pPr marL="0" indent="0">
              <a:buNone/>
            </a:pPr>
            <a:r>
              <a:rPr lang="nb-NO" b="1" dirty="0"/>
              <a:t>Andre aktuelle nettsted:</a:t>
            </a:r>
          </a:p>
          <a:p>
            <a:r>
              <a:rPr lang="en-US" dirty="0">
                <a:hlinkClick r:id="rId3"/>
              </a:rPr>
              <a:t>dinutvei.no</a:t>
            </a:r>
            <a:endParaRPr lang="en-US" dirty="0"/>
          </a:p>
          <a:p>
            <a:r>
              <a:rPr lang="en-US" dirty="0">
                <a:hlinkClick r:id="rId4"/>
              </a:rPr>
              <a:t>sexogsamfunn.no</a:t>
            </a:r>
            <a:r>
              <a:rPr lang="en-US" dirty="0"/>
              <a:t> </a:t>
            </a:r>
            <a:r>
              <a:rPr lang="en-US" dirty="0" err="1"/>
              <a:t>chattetjeneste</a:t>
            </a:r>
            <a:endParaRPr lang="en-US" dirty="0"/>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15</a:t>
            </a:fld>
            <a:endParaRPr lang="nb-NO"/>
          </a:p>
        </p:txBody>
      </p:sp>
    </p:spTree>
    <p:extLst>
      <p:ext uri="{BB962C8B-B14F-4D97-AF65-F5344CB8AC3E}">
        <p14:creationId xmlns:p14="http://schemas.microsoft.com/office/powerpoint/2010/main" val="582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Seks regler for sex:</a:t>
            </a:r>
          </a:p>
          <a:p>
            <a:endParaRPr lang="nb-NO" sz="1200" b="1" dirty="0"/>
          </a:p>
          <a:p>
            <a:endParaRPr lang="nb-NO" sz="1200" b="1" dirty="0"/>
          </a:p>
          <a:p>
            <a:r>
              <a:rPr lang="nb-NO" sz="1200" b="1" dirty="0"/>
              <a:t>Alle parter må være enige om at de skal ha sex. Er du i tvil </a:t>
            </a:r>
            <a:r>
              <a:rPr lang="nb-NO" sz="1200" dirty="0">
                <a:sym typeface="Wingdings" panose="05000000000000000000" pitchFamily="2" charset="2"/>
              </a:rPr>
              <a:t> </a:t>
            </a:r>
            <a:r>
              <a:rPr lang="nb-NO" sz="1200" b="1" dirty="0"/>
              <a:t>SPØR</a:t>
            </a:r>
          </a:p>
          <a:p>
            <a:endParaRPr lang="nb-NO" sz="1200" b="1" dirty="0"/>
          </a:p>
          <a:p>
            <a:r>
              <a:rPr lang="nb-NO" sz="1200" b="1" dirty="0"/>
              <a:t>Du avgjør selv når og hvem du vil ha sex med</a:t>
            </a:r>
          </a:p>
          <a:p>
            <a:endParaRPr lang="nb-NO" sz="1200" b="1" dirty="0"/>
          </a:p>
          <a:p>
            <a:r>
              <a:rPr lang="nb-NO" sz="1200" b="1" dirty="0"/>
              <a:t>Du skal respektere at andre har den samme retten</a:t>
            </a:r>
          </a:p>
          <a:p>
            <a:endParaRPr lang="nb-NO" sz="1200" b="1" dirty="0"/>
          </a:p>
          <a:p>
            <a:r>
              <a:rPr lang="nb-NO" sz="1200" b="1" dirty="0"/>
              <a:t>Det er lov å ombestemme seg</a:t>
            </a:r>
          </a:p>
          <a:p>
            <a:endParaRPr lang="nb-NO" sz="1200" b="1" dirty="0"/>
          </a:p>
          <a:p>
            <a:r>
              <a:rPr lang="nb-NO" sz="1200" b="1" dirty="0"/>
              <a:t>Overstadig berusede og sovende personer kan ikke samtykke til sex</a:t>
            </a:r>
          </a:p>
          <a:p>
            <a:endParaRPr lang="nb-NO" sz="1200" b="1" dirty="0"/>
          </a:p>
          <a:p>
            <a:r>
              <a:rPr lang="nb-NO" sz="1200" b="1" dirty="0"/>
              <a:t>Ta vare på hverandre og bry deg om hva vennene dine gjør!</a:t>
            </a: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16</a:t>
            </a:fld>
            <a:endParaRPr lang="nb-NO"/>
          </a:p>
        </p:txBody>
      </p:sp>
    </p:spTree>
    <p:extLst>
      <p:ext uri="{BB962C8B-B14F-4D97-AF65-F5344CB8AC3E}">
        <p14:creationId xmlns:p14="http://schemas.microsoft.com/office/powerpoint/2010/main" val="330416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Gå</a:t>
            </a:r>
            <a:r>
              <a:rPr lang="nb-NO" sz="1200" kern="1200" baseline="0" dirty="0">
                <a:solidFill>
                  <a:schemeClr val="tx1"/>
                </a:solidFill>
                <a:effectLst/>
                <a:latin typeface="+mn-lt"/>
                <a:ea typeface="+mn-ea"/>
                <a:cs typeface="+mn-cs"/>
              </a:rPr>
              <a:t> sammen 4 og 4, diskuter sammen</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C4B68F20-864C-4627-86AB-0A5BB90C498E}" type="slidenum">
              <a:rPr lang="nb-NO" smtClean="0"/>
              <a:t>17</a:t>
            </a:fld>
            <a:endParaRPr lang="nb-NO"/>
          </a:p>
        </p:txBody>
      </p:sp>
    </p:spTree>
    <p:extLst>
      <p:ext uri="{BB962C8B-B14F-4D97-AF65-F5344CB8AC3E}">
        <p14:creationId xmlns:p14="http://schemas.microsoft.com/office/powerpoint/2010/main" val="191915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Til gruppearbeid hvis tid og anledning:</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Følelser</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Hvilke følelser kan komme frem når vi er sammen med en partner? (Forelskelse, brusende følelser, kåt/lyst, usikkerhet </a:t>
            </a:r>
            <a:r>
              <a:rPr lang="nb-NO" sz="1200" kern="1200" dirty="0" err="1">
                <a:solidFill>
                  <a:schemeClr val="tx1"/>
                </a:solidFill>
                <a:effectLst/>
                <a:latin typeface="+mn-lt"/>
                <a:ea typeface="+mn-ea"/>
                <a:cs typeface="+mn-cs"/>
              </a:rPr>
              <a:t>ihht</a:t>
            </a:r>
            <a:r>
              <a:rPr lang="nb-NO" sz="1200" kern="1200" dirty="0">
                <a:solidFill>
                  <a:schemeClr val="tx1"/>
                </a:solidFill>
                <a:effectLst/>
                <a:latin typeface="+mn-lt"/>
                <a:ea typeface="+mn-ea"/>
                <a:cs typeface="+mn-cs"/>
              </a:rPr>
              <a:t> samleie/nærhet)</a:t>
            </a:r>
          </a:p>
          <a:p>
            <a:pPr lvl="0"/>
            <a:endParaRPr lang="nb-NO" sz="105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Lyst</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Når er man/partneren klar/ikke klar? </a:t>
            </a:r>
            <a:endParaRPr lang="nb-NO" sz="1050" kern="1200" dirty="0">
              <a:solidFill>
                <a:schemeClr val="tx1"/>
              </a:solidFill>
              <a:effectLst/>
              <a:latin typeface="+mn-lt"/>
              <a:ea typeface="+mn-ea"/>
              <a:cs typeface="+mn-cs"/>
            </a:endParaRPr>
          </a:p>
          <a:p>
            <a:pPr lvl="0"/>
            <a:r>
              <a:rPr lang="nb-NO" sz="1400" kern="1200" dirty="0">
                <a:solidFill>
                  <a:schemeClr val="tx1"/>
                </a:solidFill>
                <a:effectLst/>
                <a:latin typeface="+mn-lt"/>
                <a:ea typeface="+mn-ea"/>
                <a:cs typeface="+mn-cs"/>
              </a:rPr>
              <a:t>Hva er man klar til? </a:t>
            </a:r>
            <a:r>
              <a:rPr lang="nb-NO" sz="1200" kern="1200" dirty="0">
                <a:solidFill>
                  <a:schemeClr val="tx1"/>
                </a:solidFill>
                <a:effectLst/>
                <a:latin typeface="+mn-lt"/>
                <a:ea typeface="+mn-ea"/>
                <a:cs typeface="+mn-cs"/>
              </a:rPr>
              <a:t>(holde i hånden, klem/kyss, berøring av ulike deler av kroppen, oventil/nedentil)</a:t>
            </a:r>
            <a:r>
              <a:rPr lang="nb-NO" sz="1400" kern="1200" dirty="0">
                <a:solidFill>
                  <a:schemeClr val="tx1"/>
                </a:solidFill>
                <a:effectLst/>
                <a:latin typeface="+mn-lt"/>
                <a:ea typeface="+mn-ea"/>
                <a:cs typeface="+mn-cs"/>
              </a:rPr>
              <a:t>? </a:t>
            </a:r>
            <a:endParaRPr lang="nb-NO" sz="11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Hvordan kan kroppen si at den har lyst?</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Kan det være grunner til å vente med sex, selv om man har lyst? Kjenner man hverandre</a:t>
            </a:r>
            <a:r>
              <a:rPr lang="nb-NO" sz="1200" kern="1200" baseline="0" dirty="0">
                <a:solidFill>
                  <a:schemeClr val="tx1"/>
                </a:solidFill>
                <a:effectLst/>
                <a:latin typeface="+mn-lt"/>
                <a:ea typeface="+mn-ea"/>
                <a:cs typeface="+mn-cs"/>
              </a:rPr>
              <a:t> godt nok? </a:t>
            </a:r>
          </a:p>
          <a:p>
            <a:pPr lvl="0"/>
            <a:endParaRPr lang="nb-NO" sz="105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Holdninger</a:t>
            </a:r>
            <a:endParaRPr lang="nb-NO" sz="1050" kern="1200" dirty="0">
              <a:solidFill>
                <a:schemeClr val="tx1"/>
              </a:solidFill>
              <a:effectLst/>
              <a:latin typeface="+mn-lt"/>
              <a:ea typeface="+mn-ea"/>
              <a:cs typeface="+mn-cs"/>
            </a:endParaRPr>
          </a:p>
          <a:p>
            <a:pPr lvl="0"/>
            <a:r>
              <a:rPr lang="nb-NO" sz="1400" kern="1200" dirty="0">
                <a:solidFill>
                  <a:schemeClr val="tx1"/>
                </a:solidFill>
                <a:effectLst/>
                <a:latin typeface="+mn-lt"/>
                <a:ea typeface="+mn-ea"/>
                <a:cs typeface="+mn-cs"/>
              </a:rPr>
              <a:t>Hvordan kan man snakke om holdninger/forventninger til sex</a:t>
            </a:r>
            <a:r>
              <a:rPr lang="nb-NO" sz="1200" kern="1200" dirty="0">
                <a:solidFill>
                  <a:schemeClr val="tx1"/>
                </a:solidFill>
                <a:effectLst/>
                <a:latin typeface="+mn-lt"/>
                <a:ea typeface="+mn-ea"/>
                <a:cs typeface="+mn-cs"/>
              </a:rPr>
              <a:t>? (Noen vil være gift før de har sex, samboere, være kjærester, trenger ikke å være kjærester i det hele tatt, sex med en venn?)</a:t>
            </a:r>
            <a:endParaRPr lang="nb-NO" sz="11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Forventninger til hverandre og til et forhold.</a:t>
            </a:r>
            <a:r>
              <a:rPr lang="nb-NO" sz="1200" kern="1200" baseline="0" dirty="0">
                <a:solidFill>
                  <a:schemeClr val="tx1"/>
                </a:solidFill>
                <a:effectLst/>
                <a:latin typeface="+mn-lt"/>
                <a:ea typeface="+mn-ea"/>
                <a:cs typeface="+mn-cs"/>
              </a:rPr>
              <a:t> Blir forholdet annerledes når</a:t>
            </a:r>
            <a:r>
              <a:rPr lang="nb-NO" sz="1100" kern="1200" dirty="0">
                <a:solidFill>
                  <a:schemeClr val="tx1"/>
                </a:solidFill>
                <a:effectLst/>
                <a:latin typeface="+mn-lt"/>
                <a:ea typeface="+mn-ea"/>
                <a:cs typeface="+mn-cs"/>
              </a:rPr>
              <a:t> man har hatt seks?</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Er det noen unge som mener at ”så snart man har blitt sammen med noen, så skal man ha sex”?</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Holdninger til sex, porno?</a:t>
            </a:r>
            <a:endParaRPr lang="nb-NO" sz="105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Hva tenker dere om å skrive på nettet/</a:t>
            </a:r>
            <a:r>
              <a:rPr lang="nb-NO" sz="1200" kern="1200" dirty="0" err="1">
                <a:solidFill>
                  <a:schemeClr val="tx1"/>
                </a:solidFill>
                <a:effectLst/>
                <a:latin typeface="+mn-lt"/>
                <a:ea typeface="+mn-ea"/>
                <a:cs typeface="+mn-cs"/>
              </a:rPr>
              <a:t>Fb</a:t>
            </a:r>
            <a:r>
              <a:rPr lang="nb-NO" sz="1200" kern="1200" dirty="0">
                <a:solidFill>
                  <a:schemeClr val="tx1"/>
                </a:solidFill>
                <a:effectLst/>
                <a:latin typeface="+mn-lt"/>
                <a:ea typeface="+mn-ea"/>
                <a:cs typeface="+mn-cs"/>
              </a:rPr>
              <a:t> hvem man har vært sammen med og hva man har gjort? </a:t>
            </a:r>
          </a:p>
          <a:p>
            <a:pPr lvl="0"/>
            <a:endParaRPr lang="nb-NO" sz="1200" kern="1200" dirty="0">
              <a:solidFill>
                <a:schemeClr val="tx1"/>
              </a:solidFill>
              <a:effectLst/>
              <a:latin typeface="+mn-lt"/>
              <a:ea typeface="+mn-ea"/>
              <a:cs typeface="+mn-cs"/>
            </a:endParaRPr>
          </a:p>
          <a:p>
            <a:r>
              <a:rPr lang="nb-NO" sz="1050" b="1" kern="1200" dirty="0">
                <a:solidFill>
                  <a:schemeClr val="tx1"/>
                </a:solidFill>
                <a:effectLst/>
                <a:latin typeface="+mn-lt"/>
                <a:ea typeface="+mn-ea"/>
                <a:cs typeface="+mn-cs"/>
              </a:rPr>
              <a:t>Konsekvenser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50" dirty="0"/>
              <a:t>Er det alltid den som sier nei som skal bestemme?</a:t>
            </a:r>
          </a:p>
          <a:p>
            <a:pPr lvl="0"/>
            <a:r>
              <a:rPr lang="nb-NO" sz="1050" kern="1200" dirty="0">
                <a:solidFill>
                  <a:schemeClr val="tx1"/>
                </a:solidFill>
                <a:effectLst/>
                <a:latin typeface="+mn-lt"/>
                <a:ea typeface="+mn-ea"/>
                <a:cs typeface="+mn-cs"/>
              </a:rPr>
              <a:t>Kan det ødelegge et forhold, hvis man sier ”nei”? </a:t>
            </a:r>
          </a:p>
          <a:p>
            <a:pPr lvl="0"/>
            <a:r>
              <a:rPr lang="nb-NO" sz="1050" kern="1200" dirty="0">
                <a:solidFill>
                  <a:schemeClr val="tx1"/>
                </a:solidFill>
                <a:effectLst/>
                <a:latin typeface="+mn-lt"/>
                <a:ea typeface="+mn-ea"/>
                <a:cs typeface="+mn-cs"/>
              </a:rPr>
              <a:t>Kan det være flaut å ha gjort det? Rykter?</a:t>
            </a:r>
          </a:p>
          <a:p>
            <a:pPr lvl="0"/>
            <a:r>
              <a:rPr lang="nb-NO" sz="1050" kern="1200" dirty="0">
                <a:solidFill>
                  <a:schemeClr val="tx1"/>
                </a:solidFill>
                <a:effectLst/>
                <a:latin typeface="+mn-lt"/>
                <a:ea typeface="+mn-ea"/>
                <a:cs typeface="+mn-cs"/>
              </a:rPr>
              <a:t>Tror du det er noen som angrer etterpå?</a:t>
            </a: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18</a:t>
            </a:fld>
            <a:endParaRPr lang="nb-NO"/>
          </a:p>
        </p:txBody>
      </p:sp>
    </p:spTree>
    <p:extLst>
      <p:ext uri="{BB962C8B-B14F-4D97-AF65-F5344CB8AC3E}">
        <p14:creationId xmlns:p14="http://schemas.microsoft.com/office/powerpoint/2010/main" val="3931331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Mest brukt er kondom og p-piller:</a:t>
            </a:r>
          </a:p>
          <a:p>
            <a:pPr lvl="0"/>
            <a:r>
              <a:rPr lang="nb-NO" sz="1200" kern="1200" dirty="0">
                <a:solidFill>
                  <a:schemeClr val="tx1"/>
                </a:solidFill>
                <a:effectLst/>
                <a:latin typeface="+mn-lt"/>
                <a:ea typeface="+mn-ea"/>
                <a:cs typeface="+mn-cs"/>
              </a:rPr>
              <a:t>Kondom er 100% sikkert dersom det blir brukt riktig og ikke sprekker. </a:t>
            </a:r>
          </a:p>
          <a:p>
            <a:pPr lvl="0"/>
            <a:r>
              <a:rPr lang="nb-NO" sz="1200" kern="1200" dirty="0">
                <a:solidFill>
                  <a:schemeClr val="tx1"/>
                </a:solidFill>
                <a:effectLst/>
                <a:latin typeface="+mn-lt"/>
                <a:ea typeface="+mn-ea"/>
                <a:cs typeface="+mn-cs"/>
              </a:rPr>
              <a:t>P-piller og annen hormonell prevensjon er nesten helt sikre, men er avhengig av at de brukes riktig.</a:t>
            </a:r>
          </a:p>
          <a:p>
            <a:pPr lvl="0"/>
            <a:r>
              <a:rPr lang="nb-NO" sz="1200" kern="1200" dirty="0">
                <a:solidFill>
                  <a:schemeClr val="tx1"/>
                </a:solidFill>
                <a:effectLst/>
                <a:latin typeface="+mn-lt"/>
                <a:ea typeface="+mn-ea"/>
                <a:cs typeface="+mn-cs"/>
              </a:rPr>
              <a:t>Under 16 år </a:t>
            </a:r>
            <a:r>
              <a:rPr lang="nb-NO" sz="1200" kern="1200" dirty="0">
                <a:solidFill>
                  <a:schemeClr val="tx1"/>
                </a:solidFill>
                <a:effectLst/>
                <a:latin typeface="+mn-lt"/>
                <a:ea typeface="+mn-ea"/>
                <a:cs typeface="+mn-cs"/>
                <a:sym typeface="Wingdings" panose="05000000000000000000" pitchFamily="2" charset="2"/>
              </a:rPr>
              <a:t></a:t>
            </a:r>
            <a:r>
              <a:rPr lang="nb-NO" sz="1200" kern="1200" dirty="0">
                <a:solidFill>
                  <a:schemeClr val="tx1"/>
                </a:solidFill>
                <a:effectLst/>
                <a:latin typeface="+mn-lt"/>
                <a:ea typeface="+mn-ea"/>
                <a:cs typeface="+mn-cs"/>
              </a:rPr>
              <a:t> lege må skrive ut resept + en må betale selv</a:t>
            </a:r>
          </a:p>
          <a:p>
            <a:pPr lvl="0"/>
            <a:r>
              <a:rPr lang="nb-NO" sz="1200" kern="1200" dirty="0">
                <a:solidFill>
                  <a:schemeClr val="tx1"/>
                </a:solidFill>
                <a:effectLst/>
                <a:latin typeface="+mn-lt"/>
                <a:ea typeface="+mn-ea"/>
                <a:cs typeface="+mn-cs"/>
              </a:rPr>
              <a:t>16 år </a:t>
            </a:r>
            <a:r>
              <a:rPr lang="nb-NO" sz="1200" kern="1200" dirty="0">
                <a:solidFill>
                  <a:schemeClr val="tx1"/>
                </a:solidFill>
                <a:effectLst/>
                <a:latin typeface="+mn-lt"/>
                <a:ea typeface="+mn-ea"/>
                <a:cs typeface="+mn-cs"/>
                <a:sym typeface="Wingdings" panose="05000000000000000000" pitchFamily="2" charset="2"/>
              </a:rPr>
              <a:t></a:t>
            </a:r>
            <a:r>
              <a:rPr lang="nb-NO" sz="1200" kern="1200" dirty="0">
                <a:solidFill>
                  <a:schemeClr val="tx1"/>
                </a:solidFill>
                <a:effectLst/>
                <a:latin typeface="+mn-lt"/>
                <a:ea typeface="+mn-ea"/>
                <a:cs typeface="+mn-cs"/>
              </a:rPr>
              <a:t> kan få prevensjon på </a:t>
            </a:r>
            <a:r>
              <a:rPr lang="nb-NO" sz="1200" kern="1200" dirty="0" err="1">
                <a:solidFill>
                  <a:schemeClr val="tx1"/>
                </a:solidFill>
                <a:effectLst/>
                <a:latin typeface="+mn-lt"/>
                <a:ea typeface="+mn-ea"/>
                <a:cs typeface="+mn-cs"/>
              </a:rPr>
              <a:t>HfU</a:t>
            </a:r>
            <a:r>
              <a:rPr lang="nb-NO"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sym typeface="Wingdings" panose="05000000000000000000" pitchFamily="2" charset="2"/>
              </a:rPr>
              <a:t> gratis til 20 år</a:t>
            </a:r>
          </a:p>
          <a:p>
            <a:pPr lvl="0"/>
            <a:endParaRPr lang="nb-NO" sz="1200" kern="1200" dirty="0">
              <a:solidFill>
                <a:schemeClr val="tx1"/>
              </a:solidFill>
              <a:effectLst/>
              <a:latin typeface="+mn-lt"/>
              <a:ea typeface="+mn-ea"/>
              <a:cs typeface="+mn-cs"/>
              <a:sym typeface="Wingdings" panose="05000000000000000000" pitchFamily="2" charset="2"/>
            </a:endParaRPr>
          </a:p>
          <a:p>
            <a:pPr lvl="0"/>
            <a:endParaRPr lang="nb-NO" sz="1200" kern="1200" dirty="0">
              <a:solidFill>
                <a:schemeClr val="tx1"/>
              </a:solidFill>
              <a:effectLst/>
              <a:latin typeface="+mn-lt"/>
              <a:ea typeface="+mn-ea"/>
              <a:cs typeface="+mn-cs"/>
              <a:sym typeface="Wingdings" panose="05000000000000000000" pitchFamily="2" charset="2"/>
            </a:endParaRPr>
          </a:p>
          <a:p>
            <a:r>
              <a:rPr lang="nb-NO" dirty="0"/>
              <a:t>P-piller:   Ikke nødvendig med gynekologisk undersøkelse før oppstart, men man må vite sykehistorie i familien.</a:t>
            </a:r>
          </a:p>
          <a:p>
            <a:r>
              <a:rPr lang="nb-NO" dirty="0"/>
              <a:t>Laget ved hjelp av kjønnshormon progesteron og østrogen</a:t>
            </a:r>
            <a:endParaRPr lang="nb-NO" sz="1400" dirty="0"/>
          </a:p>
          <a:p>
            <a:pPr lvl="1"/>
            <a:r>
              <a:rPr lang="nb-NO" sz="1200" dirty="0"/>
              <a:t>- hindrer eggløsning </a:t>
            </a:r>
          </a:p>
          <a:p>
            <a:pPr lvl="1"/>
            <a:r>
              <a:rPr lang="nb-NO" sz="1200" dirty="0"/>
              <a:t>- endrer slimhinnen i livmorhalsen slik at sæd ikke trenger inn  </a:t>
            </a:r>
          </a:p>
          <a:p>
            <a:pPr lvl="1"/>
            <a:r>
              <a:rPr lang="nb-NO" sz="1200" dirty="0"/>
              <a:t>- slimhinnen i livmoren endres slik at egg ikke kan feste seg</a:t>
            </a:r>
          </a:p>
          <a:p>
            <a:endParaRPr lang="nb-NO" dirty="0"/>
          </a:p>
          <a:p>
            <a:r>
              <a:rPr lang="nb-NO" dirty="0"/>
              <a:t>Aktiv fase på tre uker, en uke pillefri.</a:t>
            </a:r>
          </a:p>
          <a:p>
            <a:pPr lvl="1"/>
            <a:r>
              <a:rPr lang="nb-NO" dirty="0"/>
              <a:t>Menstruasjon inntrer etter noen dager</a:t>
            </a:r>
          </a:p>
          <a:p>
            <a:pPr lvl="1"/>
            <a:r>
              <a:rPr lang="nb-NO" dirty="0"/>
              <a:t>En er sikker hele tiden</a:t>
            </a:r>
          </a:p>
          <a:p>
            <a:pPr lvl="1"/>
            <a:endParaRPr lang="nb-NO" dirty="0"/>
          </a:p>
          <a:p>
            <a:pPr lvl="0"/>
            <a:endParaRPr lang="nb-NO" sz="1200" kern="1200" dirty="0">
              <a:solidFill>
                <a:schemeClr val="tx1"/>
              </a:solidFill>
              <a:effectLst/>
              <a:latin typeface="+mn-lt"/>
              <a:ea typeface="+mn-ea"/>
              <a:cs typeface="+mn-cs"/>
              <a:sym typeface="Wingdings" panose="05000000000000000000" pitchFamily="2" charset="2"/>
            </a:endParaRPr>
          </a:p>
          <a:p>
            <a:pPr lvl="0"/>
            <a:r>
              <a:rPr lang="nb-NO" sz="1200" b="1" kern="1200" dirty="0">
                <a:solidFill>
                  <a:schemeClr val="tx1"/>
                </a:solidFill>
                <a:effectLst/>
                <a:latin typeface="+mn-lt"/>
                <a:ea typeface="+mn-ea"/>
                <a:cs typeface="+mn-cs"/>
                <a:sym typeface="Wingdings" panose="05000000000000000000" pitchFamily="2" charset="2"/>
              </a:rPr>
              <a:t>Taushetsplikt: </a:t>
            </a:r>
            <a:r>
              <a:rPr lang="nb-NO" sz="1200" kern="1200" dirty="0">
                <a:solidFill>
                  <a:schemeClr val="tx1"/>
                </a:solidFill>
                <a:effectLst/>
                <a:latin typeface="+mn-lt"/>
                <a:ea typeface="+mn-ea"/>
                <a:cs typeface="+mn-cs"/>
                <a:sym typeface="Wingdings" panose="05000000000000000000" pitchFamily="2" charset="2"/>
              </a:rPr>
              <a:t>foresatte blir ikke informert</a:t>
            </a:r>
          </a:p>
          <a:p>
            <a:pPr lvl="0"/>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Men hvis de har hatt sex uten prevensjon, hvordan kan de da beskytte seg mot graviditet?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Angrepillen! Kjøpes </a:t>
            </a:r>
            <a:r>
              <a:rPr lang="nb-NO" sz="1200" u="sng" kern="1200" dirty="0">
                <a:solidFill>
                  <a:schemeClr val="tx1"/>
                </a:solidFill>
                <a:effectLst/>
                <a:latin typeface="+mn-lt"/>
                <a:ea typeface="+mn-ea"/>
                <a:cs typeface="+mn-cs"/>
              </a:rPr>
              <a:t>reseptfritt</a:t>
            </a:r>
            <a:r>
              <a:rPr lang="nb-NO" sz="1200" kern="1200" dirty="0">
                <a:solidFill>
                  <a:schemeClr val="tx1"/>
                </a:solidFill>
                <a:effectLst/>
                <a:latin typeface="+mn-lt"/>
                <a:ea typeface="+mn-ea"/>
                <a:cs typeface="+mn-cs"/>
              </a:rPr>
              <a:t> på apotek. Kan man vente til over helga med å kjøpe det?</a:t>
            </a:r>
            <a:r>
              <a:rPr lang="nb-NO" sz="1200" kern="1200" baseline="0" dirty="0">
                <a:solidFill>
                  <a:schemeClr val="tx1"/>
                </a:solidFill>
                <a:effectLst/>
                <a:latin typeface="+mn-lt"/>
                <a:ea typeface="+mn-ea"/>
                <a:cs typeface="+mn-cs"/>
              </a:rPr>
              <a:t> Helst tas innen 12 timer og senest innen 3-5 dager, avhengig av hvilken angrepille du velger. Koster fra 200-300 kr</a:t>
            </a:r>
            <a:endParaRPr lang="nb-NO" sz="1200" kern="1200" dirty="0">
              <a:solidFill>
                <a:schemeClr val="tx1"/>
              </a:solidFill>
              <a:effectLst/>
              <a:latin typeface="+mn-lt"/>
              <a:ea typeface="+mn-ea"/>
              <a:cs typeface="+mn-cs"/>
            </a:endParaRPr>
          </a:p>
          <a:p>
            <a:pPr lvl="0"/>
            <a:endParaRPr lang="nb-NO" sz="1200" kern="1200" dirty="0">
              <a:solidFill>
                <a:schemeClr val="tx1"/>
              </a:solidFill>
              <a:effectLst/>
              <a:latin typeface="+mn-lt"/>
              <a:ea typeface="+mn-ea"/>
              <a:cs typeface="+mn-cs"/>
            </a:endParaRPr>
          </a:p>
          <a:p>
            <a:endParaRPr lang="nb-NO" dirty="0"/>
          </a:p>
          <a:p>
            <a:r>
              <a:rPr lang="nb-NO" i="1" dirty="0"/>
              <a:t>Eventuell info:</a:t>
            </a:r>
          </a:p>
          <a:p>
            <a:endParaRPr lang="nb-NO" i="1" dirty="0"/>
          </a:p>
          <a:p>
            <a:r>
              <a:rPr lang="nb-NO" dirty="0"/>
              <a:t>Kontraindikasjon: Blodpropp i familien,</a:t>
            </a:r>
            <a:r>
              <a:rPr lang="nb-NO" baseline="0" dirty="0"/>
              <a:t> ustabil diabetes, epilepsi med bruk av medisiner,  migrene med aura – konferer med lege. BMI over 35. Ikke anbefalt  om man røyker.</a:t>
            </a:r>
          </a:p>
          <a:p>
            <a:endParaRPr lang="nb-NO" baseline="0" dirty="0"/>
          </a:p>
          <a:p>
            <a:r>
              <a:rPr lang="nb-NO" baseline="0" dirty="0"/>
              <a:t>Bivirkninger: Humørsvingninger, ev. endre merke.</a:t>
            </a:r>
          </a:p>
          <a:p>
            <a:r>
              <a:rPr lang="nb-NO" baseline="0" dirty="0"/>
              <a:t>Noen går opp i vekt, de fleste går litt ned , kan påvirke </a:t>
            </a:r>
            <a:r>
              <a:rPr lang="nb-NO" baseline="0" dirty="0" err="1"/>
              <a:t>sexslyst</a:t>
            </a:r>
            <a:r>
              <a:rPr lang="nb-NO" baseline="0" dirty="0"/>
              <a:t>, kan ev. endre merke. Noe økt risiko for brystkreft. Bivirkninger avtar etter 3-4 måneders bruk. Viktig å ikke slutte og starte mange ganger. </a:t>
            </a:r>
          </a:p>
          <a:p>
            <a:endParaRPr lang="nb-NO" baseline="0" dirty="0"/>
          </a:p>
          <a:p>
            <a:r>
              <a:rPr lang="nb-NO" baseline="0" dirty="0"/>
              <a:t>Positiv effekt: Reduserer kreftfaren i eggstokker og livmor.</a:t>
            </a:r>
          </a:p>
          <a:p>
            <a:r>
              <a:rPr lang="nb-NO" baseline="0" dirty="0"/>
              <a:t>Kan redusere menstruasjonssmerter, enkelte merker kan brukes mot kviser (</a:t>
            </a:r>
            <a:r>
              <a:rPr lang="nb-NO" baseline="0" dirty="0" err="1"/>
              <a:t>acne</a:t>
            </a:r>
            <a:r>
              <a:rPr lang="nb-NO" baseline="0" dirty="0"/>
              <a:t>).</a:t>
            </a:r>
            <a:endParaRPr lang="nb-NO" dirty="0"/>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19</a:t>
            </a:fld>
            <a:endParaRPr lang="nb-NO"/>
          </a:p>
        </p:txBody>
      </p:sp>
    </p:spTree>
    <p:extLst>
      <p:ext uri="{BB962C8B-B14F-4D97-AF65-F5344CB8AC3E}">
        <p14:creationId xmlns:p14="http://schemas.microsoft.com/office/powerpoint/2010/main" val="1831554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nb-NO" sz="1200" kern="1200" dirty="0">
              <a:solidFill>
                <a:schemeClr val="tx1"/>
              </a:solidFill>
              <a:effectLst/>
              <a:latin typeface="+mn-lt"/>
              <a:ea typeface="+mn-ea"/>
              <a:cs typeface="+mn-cs"/>
            </a:endParaRPr>
          </a:p>
          <a:p>
            <a:r>
              <a:rPr lang="nb-NO" dirty="0"/>
              <a:t>Du skal få nok kunnskap til å gjøre gode valg for deg selv</a:t>
            </a:r>
          </a:p>
          <a:p>
            <a:endParaRPr lang="nb-NO" dirty="0"/>
          </a:p>
          <a:p>
            <a:r>
              <a:rPr lang="nb-NO" dirty="0"/>
              <a:t>Forebygge uønsket graviditet</a:t>
            </a:r>
          </a:p>
          <a:p>
            <a:r>
              <a:rPr lang="nb-NO" dirty="0"/>
              <a:t>Forebygge spredning av kjønnssykdommer</a:t>
            </a:r>
          </a:p>
          <a:p>
            <a:r>
              <a:rPr lang="nb-NO" dirty="0"/>
              <a:t>Respektere hverandres grenser</a:t>
            </a:r>
          </a:p>
          <a:p>
            <a:r>
              <a:rPr lang="nb-NO" dirty="0"/>
              <a:t>Ikke å oppmuntre til å ha sex tidlig, men at dere får kunnskap– det gir trygghet</a:t>
            </a:r>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2</a:t>
            </a:fld>
            <a:endParaRPr lang="nb-NO"/>
          </a:p>
        </p:txBody>
      </p:sp>
    </p:spTree>
    <p:extLst>
      <p:ext uri="{BB962C8B-B14F-4D97-AF65-F5344CB8AC3E}">
        <p14:creationId xmlns:p14="http://schemas.microsoft.com/office/powerpoint/2010/main" val="77073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Hvilke</a:t>
            </a:r>
            <a:r>
              <a:rPr lang="nb-NO" sz="1200" kern="1200" baseline="0" dirty="0">
                <a:solidFill>
                  <a:schemeClr val="tx1"/>
                </a:solidFill>
                <a:effectLst/>
                <a:latin typeface="+mn-lt"/>
                <a:ea typeface="+mn-ea"/>
                <a:cs typeface="+mn-cs"/>
              </a:rPr>
              <a:t> seksuelt overførbare sykdommer kjenner dere til? </a:t>
            </a:r>
          </a:p>
          <a:p>
            <a:r>
              <a:rPr lang="nb-NO" sz="1200" kern="1200" dirty="0">
                <a:solidFill>
                  <a:schemeClr val="tx1"/>
                </a:solidFill>
                <a:effectLst/>
                <a:latin typeface="+mn-lt"/>
                <a:ea typeface="+mn-ea"/>
                <a:cs typeface="+mn-cs"/>
              </a:rPr>
              <a:t>Hvilke symptom skal man se etter? Enkelte SOI gir ingen symptom, og regelen er derfor at man skal teste seg dersom man har hatt ubeskyttet samleie med ny partner. </a:t>
            </a:r>
            <a:endParaRPr lang="nb-NO" sz="105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Hvordan vet man at man er smittet?	</a:t>
            </a:r>
            <a:endParaRPr lang="nb-NO" sz="1050" kern="1200" dirty="0">
              <a:solidFill>
                <a:schemeClr val="tx1"/>
              </a:solidFill>
              <a:effectLst/>
              <a:latin typeface="+mn-lt"/>
              <a:ea typeface="+mn-ea"/>
              <a:cs typeface="+mn-cs"/>
            </a:endParaRPr>
          </a:p>
          <a:p>
            <a:pPr marL="171450" indent="-171450">
              <a:buFontTx/>
              <a:buChar char="-"/>
            </a:pPr>
            <a:r>
              <a:rPr lang="nb-NO" sz="1200" kern="1200" dirty="0">
                <a:solidFill>
                  <a:schemeClr val="tx1"/>
                </a:solidFill>
                <a:effectLst/>
                <a:latin typeface="+mn-lt"/>
                <a:ea typeface="+mn-ea"/>
                <a:cs typeface="+mn-cs"/>
              </a:rPr>
              <a:t>Hvordan kan man beskytte seg mot SOI?</a:t>
            </a:r>
            <a:r>
              <a:rPr lang="nb-NO" sz="105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Kondom</a:t>
            </a:r>
          </a:p>
          <a:p>
            <a:pPr marL="171450" indent="-171450">
              <a:buFontTx/>
              <a:buChar char="-"/>
            </a:pPr>
            <a:endParaRPr lang="nb-NO" sz="1200" kern="1200" dirty="0">
              <a:solidFill>
                <a:schemeClr val="tx1"/>
              </a:solidFill>
              <a:effectLst/>
              <a:latin typeface="+mn-lt"/>
              <a:ea typeface="+mn-ea"/>
              <a:cs typeface="+mn-cs"/>
            </a:endParaRPr>
          </a:p>
          <a:p>
            <a:pPr marL="171450" indent="-171450">
              <a:buFontTx/>
              <a:buChar char="-"/>
            </a:pPr>
            <a:r>
              <a:rPr lang="nb-NO" sz="1200" kern="1200" dirty="0">
                <a:solidFill>
                  <a:schemeClr val="tx1"/>
                </a:solidFill>
                <a:effectLst/>
                <a:latin typeface="+mn-lt"/>
                <a:ea typeface="+mn-ea"/>
                <a:cs typeface="+mn-cs"/>
              </a:rPr>
              <a:t>Konsekvenser av klamydia er infeksjon i urinrør, livmor og eggledere, som kan føre til nedsatt fruktbarhet hos jentene, sterilitet. </a:t>
            </a:r>
          </a:p>
          <a:p>
            <a:pPr marL="171450" indent="-171450">
              <a:buFontTx/>
              <a:buChar char="-"/>
            </a:pPr>
            <a:endParaRPr lang="nb-NO" sz="1200" kern="1200" dirty="0">
              <a:solidFill>
                <a:schemeClr val="tx1"/>
              </a:solidFill>
              <a:effectLst/>
              <a:latin typeface="+mn-lt"/>
              <a:ea typeface="+mn-ea"/>
              <a:cs typeface="+mn-cs"/>
            </a:endParaRPr>
          </a:p>
          <a:p>
            <a:r>
              <a:rPr lang="nb-NO" sz="1050" dirty="0"/>
              <a:t>Kondom og slikkelapp beskytter mot seksuelt overførbare sykdommer. Helsedirektoratet lanserte våren 2018 oral-kondomer. Disse er uten lukt, smak og glidemiddel. Oral-kondomene ble lansert fordi stadig flere blir smittet med gonoré og syfilis i halsen ved oralsex, og de er primært beregnet på menn som har sex med menn,</a:t>
            </a:r>
          </a:p>
          <a:p>
            <a:endParaRPr lang="nb-NO" sz="1050" dirty="0"/>
          </a:p>
          <a:p>
            <a:r>
              <a:rPr lang="nb-NO" sz="1050" dirty="0"/>
              <a:t>Slikkelapp: en firkantet lateksbit eller </a:t>
            </a:r>
            <a:r>
              <a:rPr lang="nb-NO" sz="1050" dirty="0" err="1"/>
              <a:t>gummibit</a:t>
            </a:r>
            <a:r>
              <a:rPr lang="nb-NO" sz="1050" dirty="0"/>
              <a:t> som plasseres over kvinnens kjønnsorgan eller analåpningen ved oralsex eller </a:t>
            </a:r>
            <a:r>
              <a:rPr lang="nb-NO" sz="1050" dirty="0" err="1"/>
              <a:t>rimming</a:t>
            </a:r>
            <a:r>
              <a:rPr lang="nb-NO" sz="1050" dirty="0"/>
              <a:t> (</a:t>
            </a:r>
            <a:r>
              <a:rPr lang="nb-NO" sz="1050" dirty="0" err="1"/>
              <a:t>slikking</a:t>
            </a:r>
            <a:r>
              <a:rPr lang="nb-NO" sz="1050" dirty="0"/>
              <a:t> i og rundt endetarmsåpningen). Slikkelapp kan kjøpes, ikke mange steder, men for eksempel kondomkongen.no har det. Slikkelapp kan enkelt lage</a:t>
            </a:r>
          </a:p>
          <a:p>
            <a:pPr marL="171450" indent="-171450">
              <a:buFontTx/>
              <a:buChar char="-"/>
            </a:pPr>
            <a:endParaRPr lang="nb-NO" sz="105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20</a:t>
            </a:fld>
            <a:endParaRPr lang="nb-NO"/>
          </a:p>
        </p:txBody>
      </p:sp>
    </p:spTree>
    <p:extLst>
      <p:ext uri="{BB962C8B-B14F-4D97-AF65-F5344CB8AC3E}">
        <p14:creationId xmlns:p14="http://schemas.microsoft.com/office/powerpoint/2010/main" val="12698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Bakterielle infeksjoner: Kan behandles med antibiotika: Klamydia, gonoré og mykoplasma kan føre til bekkeninfeksjon, som er en infeksjon i de indre kjønnssykdommer. Syfilis har et annet symptom- og sykdomsbilde enn de andre bakterielle infeksjonene.</a:t>
            </a:r>
          </a:p>
          <a:p>
            <a:endParaRPr lang="nb-NO" dirty="0"/>
          </a:p>
          <a:p>
            <a:r>
              <a:rPr lang="nb-NO" dirty="0"/>
              <a:t>Virale infeksjoner: Antibiotika vil ikke fjerne viruset fra kroppen, men andre medisiner kan bidra til å holde viruset under kontroll. Genital herpes er svært utbredt (kanskje en halv </a:t>
            </a:r>
            <a:r>
              <a:rPr lang="nb-NO" dirty="0" err="1"/>
              <a:t>millioin</a:t>
            </a:r>
            <a:r>
              <a:rPr lang="nb-NO" dirty="0"/>
              <a:t> smittebærere i Norge) selv om antallet meldte tilfeller er ganske lite. Dette skyldes trolig at mange smittede er uten symptomer. </a:t>
            </a:r>
          </a:p>
          <a:p>
            <a:endParaRPr lang="nb-NO" dirty="0"/>
          </a:p>
          <a:p>
            <a:r>
              <a:rPr lang="nb-NO" dirty="0"/>
              <a:t>Kondylomer er genital infeksjon med en av de omtrent 30 ulike typene av humant papillomavirus (HPV) som kan infisere </a:t>
            </a:r>
            <a:r>
              <a:rPr lang="nb-NO" dirty="0" err="1"/>
              <a:t>genitalia</a:t>
            </a:r>
            <a:r>
              <a:rPr lang="nb-NO" dirty="0"/>
              <a:t>. </a:t>
            </a:r>
          </a:p>
          <a:p>
            <a:endParaRPr lang="nb-NO" dirty="0"/>
          </a:p>
          <a:p>
            <a:r>
              <a:rPr lang="nb-NO" dirty="0"/>
              <a:t>Parasittiske infeksjoner: </a:t>
            </a:r>
            <a:r>
              <a:rPr lang="nb-NO" dirty="0" err="1"/>
              <a:t>Trichomoniasis</a:t>
            </a:r>
            <a:r>
              <a:rPr lang="nb-NO" dirty="0"/>
              <a:t> sjelden sykdom i Norge i dag, men vanlig i asiatiske og afrikanske land.</a:t>
            </a:r>
          </a:p>
          <a:p>
            <a:endParaRPr lang="nb-NO" dirty="0"/>
          </a:p>
          <a:p>
            <a:r>
              <a:rPr lang="nb-NO" dirty="0"/>
              <a:t>Flatlus og skabb kan også smitte seksuelt. Flatlus er sjelden mens skabb er mer vanlig i Norge.</a:t>
            </a:r>
          </a:p>
          <a:p>
            <a:endParaRPr lang="nb-NO" dirty="0"/>
          </a:p>
          <a:p>
            <a:r>
              <a:rPr lang="nb-NO" dirty="0"/>
              <a:t>NB!! Tilstander som kan forveksles med SOI er bakteriell </a:t>
            </a:r>
            <a:r>
              <a:rPr lang="nb-NO" dirty="0" err="1"/>
              <a:t>vaginose</a:t>
            </a:r>
            <a:r>
              <a:rPr lang="nb-NO" dirty="0"/>
              <a:t> og sopp</a:t>
            </a: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21</a:t>
            </a:fld>
            <a:endParaRPr lang="nb-NO"/>
          </a:p>
        </p:txBody>
      </p:sp>
    </p:spTree>
    <p:extLst>
      <p:ext uri="{BB962C8B-B14F-4D97-AF65-F5344CB8AC3E}">
        <p14:creationId xmlns:p14="http://schemas.microsoft.com/office/powerpoint/2010/main" val="240384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b="1" baseline="0" dirty="0"/>
              <a:t>Gravid: Ikke alltid symptom. Menstruasjon vil utebli. </a:t>
            </a:r>
          </a:p>
          <a:p>
            <a:pPr marL="0" marR="0" indent="0" algn="l" defTabSz="4572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b-NO" b="0" baseline="0" dirty="0"/>
              <a:t>Test kan kjøpes på apotek eller i dagligvarebutikk. Kan gjøres gratis på </a:t>
            </a:r>
            <a:r>
              <a:rPr lang="nb-NO" b="0" baseline="0" dirty="0" err="1"/>
              <a:t>Amathea</a:t>
            </a:r>
            <a:r>
              <a:rPr lang="nb-NO" b="0" baseline="0" dirty="0"/>
              <a:t> og HFU. Testen kan tas etter uteblitt menstruasjon, eller minst 2-3 uker etter samleiet. Ny test etter 2 uker dersom fortsatt uteblitt menstruasjon. </a:t>
            </a: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22</a:t>
            </a:fld>
            <a:endParaRPr lang="nb-NO"/>
          </a:p>
        </p:txBody>
      </p:sp>
    </p:spTree>
    <p:extLst>
      <p:ext uri="{BB962C8B-B14F-4D97-AF65-F5344CB8AC3E}">
        <p14:creationId xmlns:p14="http://schemas.microsoft.com/office/powerpoint/2010/main" val="27956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Under 16 år skal vanligvis foreldre/verge uttale seg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Hvem bestemmer? Jenta? Gutten? Foreldrene?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23</a:t>
            </a:fld>
            <a:endParaRPr lang="nb-NO"/>
          </a:p>
        </p:txBody>
      </p:sp>
    </p:spTree>
    <p:extLst>
      <p:ext uri="{BB962C8B-B14F-4D97-AF65-F5344CB8AC3E}">
        <p14:creationId xmlns:p14="http://schemas.microsoft.com/office/powerpoint/2010/main" val="2693600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24</a:t>
            </a:fld>
            <a:endParaRPr lang="nb-NO"/>
          </a:p>
        </p:txBody>
      </p:sp>
    </p:spTree>
    <p:extLst>
      <p:ext uri="{BB962C8B-B14F-4D97-AF65-F5344CB8AC3E}">
        <p14:creationId xmlns:p14="http://schemas.microsoft.com/office/powerpoint/2010/main" val="4187014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25</a:t>
            </a:fld>
            <a:endParaRPr lang="nb-NO"/>
          </a:p>
        </p:txBody>
      </p:sp>
    </p:spTree>
    <p:extLst>
      <p:ext uri="{BB962C8B-B14F-4D97-AF65-F5344CB8AC3E}">
        <p14:creationId xmlns:p14="http://schemas.microsoft.com/office/powerpoint/2010/main" val="709928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26</a:t>
            </a:fld>
            <a:endParaRPr lang="nb-NO"/>
          </a:p>
        </p:txBody>
      </p:sp>
    </p:spTree>
    <p:extLst>
      <p:ext uri="{BB962C8B-B14F-4D97-AF65-F5344CB8AC3E}">
        <p14:creationId xmlns:p14="http://schemas.microsoft.com/office/powerpoint/2010/main" val="295886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a:solidFill>
                  <a:schemeClr val="tx1"/>
                </a:solidFill>
                <a:effectLst/>
                <a:latin typeface="+mn-lt"/>
                <a:ea typeface="+mn-ea"/>
                <a:cs typeface="+mn-cs"/>
              </a:rPr>
              <a:t>Hvordan vet en at en er forelsket?</a:t>
            </a:r>
          </a:p>
          <a:p>
            <a:pPr lvl="0"/>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Forelskelsen kan gi en opplevelse av intens </a:t>
            </a:r>
            <a:r>
              <a:rPr lang="nb-NO" sz="1200" kern="1200" dirty="0">
                <a:solidFill>
                  <a:schemeClr val="tx1"/>
                </a:solidFill>
                <a:effectLst/>
                <a:latin typeface="+mn-lt"/>
                <a:ea typeface="+mn-ea"/>
                <a:cs typeface="+mn-cs"/>
                <a:hlinkClick r:id="rId3" tooltip="Lykke"/>
              </a:rPr>
              <a:t>lykke</a:t>
            </a:r>
            <a:r>
              <a:rPr lang="nb-NO" sz="1200" kern="1200" dirty="0">
                <a:solidFill>
                  <a:schemeClr val="tx1"/>
                </a:solidFill>
                <a:effectLst/>
                <a:latin typeface="+mn-lt"/>
                <a:ea typeface="+mn-ea"/>
                <a:cs typeface="+mn-cs"/>
              </a:rPr>
              <a:t> og skyldes </a:t>
            </a:r>
            <a:r>
              <a:rPr lang="nb-NO" sz="1200" kern="1200" dirty="0">
                <a:solidFill>
                  <a:schemeClr val="tx1"/>
                </a:solidFill>
                <a:effectLst/>
                <a:latin typeface="+mn-lt"/>
                <a:ea typeface="+mn-ea"/>
                <a:cs typeface="+mn-cs"/>
                <a:hlinkClick r:id="rId4" tooltip="Hormon"/>
              </a:rPr>
              <a:t>hormoner</a:t>
            </a:r>
            <a:r>
              <a:rPr lang="nb-NO" sz="1200" kern="1200" dirty="0">
                <a:solidFill>
                  <a:schemeClr val="tx1"/>
                </a:solidFill>
                <a:effectLst/>
                <a:latin typeface="+mn-lt"/>
                <a:ea typeface="+mn-ea"/>
                <a:cs typeface="+mn-cs"/>
              </a:rPr>
              <a:t> som utløser en naturlig </a:t>
            </a:r>
            <a:r>
              <a:rPr lang="nb-NO" sz="1200" kern="1200" dirty="0">
                <a:solidFill>
                  <a:schemeClr val="tx1"/>
                </a:solidFill>
                <a:effectLst/>
                <a:latin typeface="+mn-lt"/>
                <a:ea typeface="+mn-ea"/>
                <a:cs typeface="+mn-cs"/>
                <a:hlinkClick r:id="rId5" tooltip="Rus"/>
              </a:rPr>
              <a:t>rus</a:t>
            </a:r>
            <a:r>
              <a:rPr lang="nb-NO" sz="1200" kern="1200" dirty="0">
                <a:solidFill>
                  <a:schemeClr val="tx1"/>
                </a:solidFill>
                <a:effectLst/>
                <a:latin typeface="+mn-lt"/>
                <a:ea typeface="+mn-ea"/>
                <a:cs typeface="+mn-cs"/>
              </a:rPr>
              <a:t> i kroppen. Alle aldersgrupper kan bli forelsket, men følelsen kan være særlig intens i </a:t>
            </a:r>
            <a:r>
              <a:rPr lang="nb-NO" sz="1200" kern="1200" dirty="0">
                <a:solidFill>
                  <a:schemeClr val="tx1"/>
                </a:solidFill>
                <a:effectLst/>
                <a:latin typeface="+mn-lt"/>
                <a:ea typeface="+mn-ea"/>
                <a:cs typeface="+mn-cs"/>
                <a:hlinkClick r:id="rId6" tooltip="Pubertet"/>
              </a:rPr>
              <a:t>puberteten</a:t>
            </a:r>
            <a:r>
              <a:rPr lang="nb-NO" sz="1200" kern="1200" dirty="0">
                <a:solidFill>
                  <a:schemeClr val="tx1"/>
                </a:solidFill>
                <a:effectLst/>
                <a:latin typeface="+mn-lt"/>
                <a:ea typeface="+mn-ea"/>
                <a:cs typeface="+mn-cs"/>
              </a:rPr>
              <a:t>.</a:t>
            </a:r>
          </a:p>
          <a:p>
            <a:pPr lvl="0"/>
            <a:endParaRPr lang="nb-NO" sz="1200" kern="1200" dirty="0">
              <a:solidFill>
                <a:schemeClr val="tx1"/>
              </a:solidFill>
              <a:effectLst/>
              <a:latin typeface="+mn-lt"/>
              <a:ea typeface="+mn-ea"/>
              <a:cs typeface="+mn-cs"/>
            </a:endParaRPr>
          </a:p>
          <a:p>
            <a:pPr lvl="0"/>
            <a:r>
              <a:rPr lang="nb-NO" sz="1200" kern="1200" baseline="0" dirty="0">
                <a:solidFill>
                  <a:schemeClr val="tx1"/>
                </a:solidFill>
                <a:effectLst/>
                <a:latin typeface="+mn-lt"/>
                <a:ea typeface="+mn-ea"/>
                <a:cs typeface="+mn-cs"/>
              </a:rPr>
              <a:t>Før den seksuelle identiteten er på plass, er det normalt å ha ulike tiltrekninger. </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3</a:t>
            </a:fld>
            <a:endParaRPr lang="nb-NO"/>
          </a:p>
        </p:txBody>
      </p:sp>
    </p:spTree>
    <p:extLst>
      <p:ext uri="{BB962C8B-B14F-4D97-AF65-F5344CB8AC3E}">
        <p14:creationId xmlns:p14="http://schemas.microsoft.com/office/powerpoint/2010/main" val="264069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Transseksuell:</a:t>
            </a:r>
            <a:r>
              <a:rPr lang="nb-NO" b="1" baseline="0" dirty="0"/>
              <a:t> </a:t>
            </a:r>
            <a:r>
              <a:rPr lang="nb-NO" b="0" baseline="0" dirty="0"/>
              <a:t>Fra barndom har en både psykisk og sosial opplevelse av å tilhøre et annet kjønn enn det man fysisk er født til. Noen ønsker å skifte kjønn.</a:t>
            </a:r>
          </a:p>
          <a:p>
            <a:endParaRPr lang="nb-NO" b="0" baseline="0" dirty="0"/>
          </a:p>
          <a:p>
            <a:r>
              <a:rPr lang="nb-NO" b="1" baseline="0" dirty="0"/>
              <a:t>Seksuell identitet: </a:t>
            </a:r>
            <a:r>
              <a:rPr lang="nb-NO" b="0" baseline="0" dirty="0"/>
              <a:t>Vi er født med seksualitet, men den er</a:t>
            </a:r>
            <a:r>
              <a:rPr lang="nb-NO" b="1" baseline="0" dirty="0"/>
              <a:t> </a:t>
            </a:r>
            <a:r>
              <a:rPr lang="nb-NO" b="0" baseline="0" dirty="0"/>
              <a:t>ikke ferdig utviklet når man er født. Vanlig at man i perioder kan være litt usikker på dette, vil etter hvert finne ut hva det er som er seksuelt tiltrekkende for deg.</a:t>
            </a:r>
          </a:p>
          <a:p>
            <a:endParaRPr lang="nb-NO" b="0" baseline="0" dirty="0"/>
          </a:p>
          <a:p>
            <a:r>
              <a:rPr lang="nb-NO" b="0" baseline="0" dirty="0"/>
              <a:t>Enkelte kulturer/land/religioner er det ulovlig å være homofil. I Norge har det vært en lang kamp for homofiles rettigheter. Norge ønsker å være et åpent samfunn. </a:t>
            </a:r>
          </a:p>
          <a:p>
            <a:endParaRPr lang="nb-NO" b="0" baseline="0" dirty="0"/>
          </a:p>
          <a:p>
            <a:r>
              <a:rPr lang="nb-NO" sz="1200" kern="1200" dirty="0">
                <a:solidFill>
                  <a:schemeClr val="tx1"/>
                </a:solidFill>
                <a:effectLst/>
                <a:latin typeface="+mn-lt"/>
                <a:ea typeface="+mn-ea"/>
                <a:cs typeface="+mn-cs"/>
              </a:rPr>
              <a:t>Homo som skjellsord…</a:t>
            </a:r>
          </a:p>
        </p:txBody>
      </p:sp>
      <p:sp>
        <p:nvSpPr>
          <p:cNvPr id="4" name="Plassholder for lysbildenummer 3"/>
          <p:cNvSpPr>
            <a:spLocks noGrp="1"/>
          </p:cNvSpPr>
          <p:nvPr>
            <p:ph type="sldNum" sz="quarter" idx="10"/>
          </p:nvPr>
        </p:nvSpPr>
        <p:spPr/>
        <p:txBody>
          <a:bodyPr/>
          <a:lstStyle/>
          <a:p>
            <a:fld id="{C4B68F20-864C-4627-86AB-0A5BB90C498E}" type="slidenum">
              <a:rPr lang="nb-NO" smtClean="0"/>
              <a:t>4</a:t>
            </a:fld>
            <a:endParaRPr lang="nb-NO"/>
          </a:p>
        </p:txBody>
      </p:sp>
    </p:spTree>
    <p:extLst>
      <p:ext uri="{BB962C8B-B14F-4D97-AF65-F5344CB8AC3E}">
        <p14:creationId xmlns:p14="http://schemas.microsoft.com/office/powerpoint/2010/main" val="117272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5</a:t>
            </a:fld>
            <a:endParaRPr lang="nb-NO"/>
          </a:p>
        </p:txBody>
      </p:sp>
    </p:spTree>
    <p:extLst>
      <p:ext uri="{BB962C8B-B14F-4D97-AF65-F5344CB8AC3E}">
        <p14:creationId xmlns:p14="http://schemas.microsoft.com/office/powerpoint/2010/main" val="174288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Viktig å vite hvilket</a:t>
            </a:r>
            <a:r>
              <a:rPr lang="nb-NO" baseline="0" dirty="0"/>
              <a:t> trappetrinn du befinner deg på. Hva kjennes riktig for deg? Hvis kjæresten har kommet på et høyere trappetrinn enn deg, hva gjør man da? Skal du gå opp trappen til kjæresten din eller bør kjæresten komme  ned trappa til ditt trappetrinn?</a:t>
            </a:r>
          </a:p>
          <a:p>
            <a:endParaRPr lang="nb-NO" baseline="0" dirty="0"/>
          </a:p>
          <a:p>
            <a:r>
              <a:rPr lang="nb-NO" baseline="0" dirty="0"/>
              <a:t>Hvor lenge man skal være på hvert trappetrinn er forskjellig fra person til person.  Noen ungdommer går trappen veldig fort, og så ble det ingen god opplevelse, kjente hverandre for dårlig, var ikke trygg nok på hverandre. </a:t>
            </a:r>
            <a:r>
              <a:rPr lang="nb-NO" dirty="0"/>
              <a:t>Et tegn på at dere er trygge nok, kan være det at dere tør snakke sammen om sex. For å bli trygg, er det fint å bli kjent med partners kropp og seksualitet. Finn ut hva du selv og den andre har lyst til og hvor grensene går. Da har dere størst sjanse for at første samleie blir en positiv opplevelse. </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Hva skjer hvis man tar heisen? Er kroppen da klar?</a:t>
            </a:r>
          </a:p>
          <a:p>
            <a:endParaRPr lang="nb-NO" dirty="0"/>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6</a:t>
            </a:fld>
            <a:endParaRPr lang="nb-NO"/>
          </a:p>
        </p:txBody>
      </p:sp>
    </p:spTree>
    <p:extLst>
      <p:ext uri="{BB962C8B-B14F-4D97-AF65-F5344CB8AC3E}">
        <p14:creationId xmlns:p14="http://schemas.microsoft.com/office/powerpoint/2010/main" val="11590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17 år for jenter, </a:t>
            </a:r>
            <a:r>
              <a:rPr lang="nb-NO" sz="1200" kern="1200" dirty="0" err="1">
                <a:solidFill>
                  <a:schemeClr val="tx1"/>
                </a:solidFill>
                <a:effectLst/>
                <a:latin typeface="+mn-lt"/>
                <a:ea typeface="+mn-ea"/>
                <a:cs typeface="+mn-cs"/>
              </a:rPr>
              <a:t>ca</a:t>
            </a:r>
            <a:r>
              <a:rPr lang="nb-NO" sz="1200" kern="1200" baseline="0" dirty="0">
                <a:solidFill>
                  <a:schemeClr val="tx1"/>
                </a:solidFill>
                <a:effectLst/>
                <a:latin typeface="+mn-lt"/>
                <a:ea typeface="+mn-ea"/>
                <a:cs typeface="+mn-cs"/>
              </a:rPr>
              <a:t> 18 år for gutter</a:t>
            </a:r>
            <a:r>
              <a:rPr lang="nb-NO" sz="1200" kern="1200" dirty="0">
                <a:solidFill>
                  <a:schemeClr val="tx1"/>
                </a:solidFill>
                <a:effectLst/>
                <a:latin typeface="+mn-lt"/>
                <a:ea typeface="+mn-ea"/>
                <a:cs typeface="+mn-cs"/>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kjenne på hva du selv syns er riktig debutalder for deg eller hvem du ønsker å gjøre det sammen med. Alder spiller mindre rolle.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Seksuelle lavalderen i Norge er 16 år. En lov for å sikre at voksne ikke har sex med barn under 16 år, og for å sikre at unge ikke debuterer før de er klare psykisk og fysisk.</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man er 16 år og eldre har man et særlig ansvar for ikke å presse noen som er yngre til å sex. Men ALLE har et ansvar for at ingen har sex uten at de ønsker det!! </a:t>
            </a:r>
          </a:p>
          <a:p>
            <a:r>
              <a:rPr lang="nb-NO" sz="1200" kern="1200" dirty="0" err="1">
                <a:solidFill>
                  <a:schemeClr val="tx1"/>
                </a:solidFill>
                <a:effectLst/>
                <a:latin typeface="+mn-lt"/>
                <a:ea typeface="+mn-ea"/>
                <a:cs typeface="+mn-cs"/>
              </a:rPr>
              <a:t>Iflg</a:t>
            </a:r>
            <a:r>
              <a:rPr lang="nb-NO" sz="1200" kern="1200" dirty="0">
                <a:solidFill>
                  <a:schemeClr val="tx1"/>
                </a:solidFill>
                <a:effectLst/>
                <a:latin typeface="+mn-lt"/>
                <a:ea typeface="+mn-ea"/>
                <a:cs typeface="+mn-cs"/>
              </a:rPr>
              <a:t>. straffeloven kan den som har sex med barn under 16 år straffes med fengsel. Et eksempel: Er man 15 og 16 år, og begge ønsker å ha sex, er det normalt ikke noe man straffes for. En sak i Norge i 2006 der en 20 åring blei dømt til 60 dagers betinget fengsel for å ha hatt sex med kjæresten sin på 15 år, selv om forholdet var frivillig fra begge sin side </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C4B68F20-864C-4627-86AB-0A5BB90C498E}" type="slidenum">
              <a:rPr lang="nb-NO" smtClean="0"/>
              <a:t>7</a:t>
            </a:fld>
            <a:endParaRPr lang="nb-NO"/>
          </a:p>
        </p:txBody>
      </p:sp>
    </p:spTree>
    <p:extLst>
      <p:ext uri="{BB962C8B-B14F-4D97-AF65-F5344CB8AC3E}">
        <p14:creationId xmlns:p14="http://schemas.microsoft.com/office/powerpoint/2010/main" val="142388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bruker det som et middel for å bli seksuelt opphisset. Anbefalt aldersgrense 18 år….</a:t>
            </a:r>
          </a:p>
          <a:p>
            <a:endParaRPr lang="nb-NO" dirty="0"/>
          </a:p>
          <a:p>
            <a:r>
              <a:rPr lang="nb-NO" dirty="0"/>
              <a:t>Kameravinkler, sminke og andre effekter brukes i store mengder for å få resultatet "best mulig". I porno blir konsekvensen at veldig mange går rundt med urealistiske forventninger til både seg selv og partneren sin. </a:t>
            </a:r>
            <a:br>
              <a:rPr lang="nb-NO" dirty="0"/>
            </a:b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Tar sjelden opp de følelsesmessige sidene ved sex.</a:t>
            </a:r>
          </a:p>
          <a:p>
            <a:endParaRPr lang="nb-NO" dirty="0"/>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8</a:t>
            </a:fld>
            <a:endParaRPr lang="nb-NO"/>
          </a:p>
        </p:txBody>
      </p:sp>
    </p:spTree>
    <p:extLst>
      <p:ext uri="{BB962C8B-B14F-4D97-AF65-F5344CB8AC3E}">
        <p14:creationId xmlns:p14="http://schemas.microsoft.com/office/powerpoint/2010/main" val="123494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a:t>
            </a:r>
            <a:r>
              <a:rPr lang="nb-NO" baseline="0" dirty="0"/>
              <a:t> være vanskelig å snakke om vold. Temaet kan vekke sterke følelser i oss, kanskje fordi noen har opplevd noe lignende, sett andre bli utsatt for voldelige handlinger eller at vi bare blir opprørt og berørt. </a:t>
            </a:r>
          </a:p>
          <a:p>
            <a:endParaRPr lang="nb-NO" baseline="0" dirty="0"/>
          </a:p>
          <a:p>
            <a:r>
              <a:rPr lang="nb-NO" baseline="0" dirty="0"/>
              <a:t>Hva tenker dere på når dere hører ordet vold? </a:t>
            </a:r>
          </a:p>
          <a:p>
            <a:endParaRPr lang="nb-NO" dirty="0"/>
          </a:p>
          <a:p>
            <a:r>
              <a:rPr lang="nb-NO" dirty="0" err="1"/>
              <a:t>Dvs</a:t>
            </a:r>
            <a:r>
              <a:rPr lang="nb-NO" dirty="0"/>
              <a:t> at dersom</a:t>
            </a:r>
            <a:r>
              <a:rPr lang="nb-NO" baseline="0" dirty="0"/>
              <a:t> noen presser kjæresten sin til  å gå opp et trappetrinn på den seksuelle stigen før de egentlig er klar, utøver vold!</a:t>
            </a:r>
          </a:p>
          <a:p>
            <a:endParaRPr lang="nb-NO" dirty="0"/>
          </a:p>
        </p:txBody>
      </p:sp>
      <p:sp>
        <p:nvSpPr>
          <p:cNvPr id="4" name="Plassholder for lysbildenummer 3"/>
          <p:cNvSpPr>
            <a:spLocks noGrp="1"/>
          </p:cNvSpPr>
          <p:nvPr>
            <p:ph type="sldNum" sz="quarter" idx="5"/>
          </p:nvPr>
        </p:nvSpPr>
        <p:spPr/>
        <p:txBody>
          <a:bodyPr/>
          <a:lstStyle/>
          <a:p>
            <a:fld id="{C4B68F20-864C-4627-86AB-0A5BB90C498E}" type="slidenum">
              <a:rPr lang="nb-NO" smtClean="0"/>
              <a:t>9</a:t>
            </a:fld>
            <a:endParaRPr lang="nb-NO"/>
          </a:p>
        </p:txBody>
      </p:sp>
    </p:spTree>
    <p:extLst>
      <p:ext uri="{BB962C8B-B14F-4D97-AF65-F5344CB8AC3E}">
        <p14:creationId xmlns:p14="http://schemas.microsoft.com/office/powerpoint/2010/main" val="3167065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pPr algn="r"/>
            <a:endParaRPr lang="en-US" sz="1867">
              <a:solidFill>
                <a:srgbClr val="333333"/>
              </a:solidFill>
            </a:endParaRP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2971905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6" name="Footer Placeholder 5"/>
          <p:cNvSpPr>
            <a:spLocks noGrp="1"/>
          </p:cNvSpPr>
          <p:nvPr>
            <p:ph type="ftr" sz="quarter" idx="11"/>
          </p:nvPr>
        </p:nvSpPr>
        <p:spPr/>
        <p:txBody>
          <a:bodyPr/>
          <a:lstStyle/>
          <a:p>
            <a:pPr algn="r"/>
            <a:endParaRPr lang="en-US" sz="1867">
              <a:solidFill>
                <a:srgbClr val="33333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6770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tel og tekst">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nb-NO"/>
              <a:t>Klikk for å redigere tittelstil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387218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itat med tekst">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nb-NO"/>
              <a:t>Klikk for å redigere tittelstil</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15523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vnekort">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42239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8" name="Footer Placeholder 7"/>
          <p:cNvSpPr>
            <a:spLocks noGrp="1"/>
          </p:cNvSpPr>
          <p:nvPr>
            <p:ph type="ftr" sz="quarter" idx="11"/>
          </p:nvPr>
        </p:nvSpPr>
        <p:spPr/>
        <p:txBody>
          <a:bodyPr/>
          <a:lstStyle/>
          <a:p>
            <a:pPr algn="r"/>
            <a:endParaRPr lang="en-US" sz="1867">
              <a:solidFill>
                <a:srgbClr val="333333"/>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32982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8" name="Footer Placeholder 7"/>
          <p:cNvSpPr>
            <a:spLocks noGrp="1"/>
          </p:cNvSpPr>
          <p:nvPr>
            <p:ph type="ftr" sz="quarter" idx="11"/>
          </p:nvPr>
        </p:nvSpPr>
        <p:spPr/>
        <p:txBody>
          <a:bodyPr/>
          <a:lstStyle/>
          <a:p>
            <a:pPr algn="r"/>
            <a:endParaRPr lang="en-US" sz="1867">
              <a:solidFill>
                <a:srgbClr val="333333"/>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337068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nchorCtr="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252286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Loddrett tittel og teks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nb-NO"/>
              <a:t>Klikk for å redigere tittelstil</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209995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310892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11"/>
          </p:nvPr>
        </p:nvSpPr>
        <p:spPr/>
        <p:txBody>
          <a:bodyPr/>
          <a:lstStyle/>
          <a:p>
            <a:pPr algn="r"/>
            <a:endParaRPr lang="en-US" sz="1867">
              <a:solidFill>
                <a:srgbClr val="333333"/>
              </a:solidFill>
            </a:endParaRP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224249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6" name="Footer Placeholder 5"/>
          <p:cNvSpPr>
            <a:spLocks noGrp="1"/>
          </p:cNvSpPr>
          <p:nvPr>
            <p:ph type="ftr" sz="quarter" idx="11"/>
          </p:nvPr>
        </p:nvSpPr>
        <p:spPr/>
        <p:txBody>
          <a:bodyPr/>
          <a:lstStyle/>
          <a:p>
            <a:pPr algn="r"/>
            <a:endParaRPr lang="en-US" sz="1867">
              <a:solidFill>
                <a:srgbClr val="333333"/>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99883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8" name="Footer Placeholder 7"/>
          <p:cNvSpPr>
            <a:spLocks noGrp="1"/>
          </p:cNvSpPr>
          <p:nvPr>
            <p:ph type="ftr" sz="quarter" idx="11"/>
          </p:nvPr>
        </p:nvSpPr>
        <p:spPr/>
        <p:txBody>
          <a:bodyPr/>
          <a:lstStyle/>
          <a:p>
            <a:pPr algn="r"/>
            <a:endParaRPr lang="en-US" sz="1867">
              <a:solidFill>
                <a:srgbClr val="333333"/>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08728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4" name="Footer Placeholder 3"/>
          <p:cNvSpPr>
            <a:spLocks noGrp="1"/>
          </p:cNvSpPr>
          <p:nvPr>
            <p:ph type="ftr" sz="quarter" idx="11"/>
          </p:nvPr>
        </p:nvSpPr>
        <p:spPr/>
        <p:txBody>
          <a:bodyPr/>
          <a:lstStyle/>
          <a:p>
            <a:pPr algn="r"/>
            <a:endParaRPr lang="en-US" sz="1867">
              <a:solidFill>
                <a:srgbClr val="333333"/>
              </a:solidFill>
            </a:endParaRPr>
          </a:p>
        </p:txBody>
      </p:sp>
      <p:sp>
        <p:nvSpPr>
          <p:cNvPr id="5" name="Slide Number Placeholder 4"/>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222851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3" name="Footer Placeholder 2"/>
          <p:cNvSpPr>
            <a:spLocks noGrp="1"/>
          </p:cNvSpPr>
          <p:nvPr>
            <p:ph type="ftr" sz="quarter" idx="11"/>
          </p:nvPr>
        </p:nvSpPr>
        <p:spPr/>
        <p:txBody>
          <a:bodyPr/>
          <a:lstStyle/>
          <a:p>
            <a:pPr algn="r"/>
            <a:endParaRPr lang="en-US" sz="1867">
              <a:solidFill>
                <a:srgbClr val="333333"/>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65412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nb-NO"/>
              <a:t>Klikk for å redigere tittelstil</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6" name="Footer Placeholder 5"/>
          <p:cNvSpPr>
            <a:spLocks noGrp="1"/>
          </p:cNvSpPr>
          <p:nvPr>
            <p:ph type="ftr" sz="quarter" idx="11"/>
          </p:nvPr>
        </p:nvSpPr>
        <p:spPr/>
        <p:txBody>
          <a:bodyPr/>
          <a:lstStyle/>
          <a:p>
            <a:pPr algn="r"/>
            <a:endParaRPr lang="en-US" sz="1867">
              <a:solidFill>
                <a:srgbClr val="333333"/>
              </a:solidFill>
            </a:endParaRP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48006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6" name="Footer Placeholder 5"/>
          <p:cNvSpPr>
            <a:spLocks noGrp="1"/>
          </p:cNvSpPr>
          <p:nvPr>
            <p:ph type="ftr" sz="quarter" idx="11"/>
          </p:nvPr>
        </p:nvSpPr>
        <p:spPr/>
        <p:txBody>
          <a:bodyPr/>
          <a:lstStyle/>
          <a:p>
            <a:pPr algn="r"/>
            <a:endParaRPr lang="en-US" sz="1867">
              <a:solidFill>
                <a:srgbClr val="333333"/>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39985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nb-NO"/>
              <a:t>Klikk for å redigere tittelstil</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4606EA6-EFEA-4C30-9264-4F9291A5780D}" type="datetime1">
              <a:rPr lang="en-US" smtClean="0">
                <a:solidFill>
                  <a:srgbClr val="333333">
                    <a:lumMod val="60000"/>
                    <a:lumOff val="40000"/>
                  </a:srgbClr>
                </a:solidFill>
              </a:rPr>
              <a:pPr/>
              <a:t>11/4/2019</a:t>
            </a:fld>
            <a:endParaRPr lang="en-US" sz="1867">
              <a:solidFill>
                <a:srgbClr val="333333"/>
              </a:solidFill>
            </a:endParaRP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pPr algn="r"/>
            <a:endParaRPr lang="en-US" sz="1867">
              <a:solidFill>
                <a:srgbClr val="333333"/>
              </a:solidFill>
            </a:endParaRP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lgn="ctr"/>
            <a:fld id="{8F82E0A0-C266-4798-8C8F-B9F91E9DA37E}" type="slidenum">
              <a:rPr lang="en-US" sz="1867" smtClean="0">
                <a:solidFill>
                  <a:srgbClr val="FFFFFF"/>
                </a:solidFill>
              </a:rPr>
              <a:pPr algn="ctr"/>
              <a:t>‹#›</a:t>
            </a:fld>
            <a:endParaRPr lang="en-US" sz="1867">
              <a:solidFill>
                <a:srgbClr val="FFFFFF"/>
              </a:solidFill>
            </a:endParaRPr>
          </a:p>
        </p:txBody>
      </p:sp>
    </p:spTree>
    <p:extLst>
      <p:ext uri="{BB962C8B-B14F-4D97-AF65-F5344CB8AC3E}">
        <p14:creationId xmlns:p14="http://schemas.microsoft.com/office/powerpoint/2010/main" val="1867844001"/>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Qbei5JGiT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116111.n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5jPgYpbNto&amp;list=PL218OumsAMarffyGsAEKBf_TnmQf8LRl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dreamstime.com/stock-illustration-d-friends-walking-together-rendering-hands-shoulder-concept-friendship-help-support-love-white-person-people-man-image5024559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FnvKPVElsEQ&amp;oref=https://www.youtube.com/watch?v%3DFnvKPVElsEQ&amp;has_verified=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youtube.com/watch?v=LQEEEu-HvpE" TargetMode="Externa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ng.n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sexogsamfunn.no/"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hi.no/sv/smittsomme-sykdommer/seksualitet-og-helse/informasjonsmateriell/sex-og-helse---informasjonsmateriel/" TargetMode="External"/><Relationship Id="rId7" Type="http://schemas.openxmlformats.org/officeDocument/2006/relationships/hyperlink" Target="https://www.fhi.no/sv/smittsomme-sykdommer/seksualitet-og-helse/diag/om-klamydia/" TargetMode="External"/><Relationship Id="rId2" Type="http://schemas.openxmlformats.org/officeDocument/2006/relationships/hyperlink" Target="http://www.sexogsamfunn.no/" TargetMode="External"/><Relationship Id="rId1" Type="http://schemas.openxmlformats.org/officeDocument/2006/relationships/slideLayout" Target="../slideLayouts/slideLayout2.xml"/><Relationship Id="rId6" Type="http://schemas.openxmlformats.org/officeDocument/2006/relationships/hyperlink" Target="https://dinutvei.no/om-vold/306-hva-er-nettrelaterte-overgrep-nettovergrep" TargetMode="External"/><Relationship Id="rId5" Type="http://schemas.openxmlformats.org/officeDocument/2006/relationships/hyperlink" Target="http://www.bufdir.no/bibliotek/Dokumentside/?docId=BUF00002943" TargetMode="External"/><Relationship Id="rId4" Type="http://schemas.openxmlformats.org/officeDocument/2006/relationships/hyperlink" Target="http://intranett/Global/Oppvekst%20og%20levek%C3%A5r/Barn%20og%20unge/Helsestasjons-%20og%20skolehelsetjenesten/Veiledere%20og%20retningslinjer/IS-1154_2619a.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ngdomstelefonen.n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autismodiario.org/2012/09/03/curso-de-autismo-y-sexualidad-en-madrid/"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hyperlink" Target="https://www.youtube.com/watch?v=GAFv3BNf53Q"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A3373F-FB90-4BB2-A592-6FBD03D33603}"/>
              </a:ext>
            </a:extLst>
          </p:cNvPr>
          <p:cNvSpPr>
            <a:spLocks noGrp="1"/>
          </p:cNvSpPr>
          <p:nvPr>
            <p:ph type="ctrTitle"/>
          </p:nvPr>
        </p:nvSpPr>
        <p:spPr>
          <a:xfrm>
            <a:off x="1683171" y="1143000"/>
            <a:ext cx="8825658" cy="3389217"/>
          </a:xfrm>
        </p:spPr>
        <p:txBody>
          <a:bodyPr anchor="ctr">
            <a:normAutofit/>
          </a:bodyPr>
          <a:lstStyle/>
          <a:p>
            <a:pPr algn="ctr"/>
            <a:r>
              <a:rPr lang="nb-NO" sz="6600" b="1">
                <a:solidFill>
                  <a:srgbClr val="FFFFFF"/>
                </a:solidFill>
              </a:rPr>
              <a:t>SEKSUELL HELSE</a:t>
            </a:r>
          </a:p>
        </p:txBody>
      </p:sp>
      <p:sp>
        <p:nvSpPr>
          <p:cNvPr id="3" name="Undertittel 2">
            <a:extLst>
              <a:ext uri="{FF2B5EF4-FFF2-40B4-BE49-F238E27FC236}">
                <a16:creationId xmlns:a16="http://schemas.microsoft.com/office/drawing/2014/main" id="{24D18A71-C3A7-42AA-8E41-BEADB593E7F9}"/>
              </a:ext>
            </a:extLst>
          </p:cNvPr>
          <p:cNvSpPr>
            <a:spLocks noGrp="1"/>
          </p:cNvSpPr>
          <p:nvPr>
            <p:ph type="subTitle" idx="1"/>
          </p:nvPr>
        </p:nvSpPr>
        <p:spPr>
          <a:xfrm>
            <a:off x="1683171" y="4678327"/>
            <a:ext cx="8825658" cy="893134"/>
          </a:xfrm>
        </p:spPr>
        <p:txBody>
          <a:bodyPr>
            <a:normAutofit/>
          </a:bodyPr>
          <a:lstStyle/>
          <a:p>
            <a:pPr algn="ctr">
              <a:lnSpc>
                <a:spcPct val="90000"/>
              </a:lnSpc>
            </a:pPr>
            <a:r>
              <a:rPr lang="nb-NO" sz="2200" b="1" dirty="0">
                <a:solidFill>
                  <a:schemeClr val="tx2"/>
                </a:solidFill>
              </a:rPr>
              <a:t>Skolehelsetjenesten  Stavanger kommune</a:t>
            </a:r>
          </a:p>
          <a:p>
            <a:pPr algn="ctr">
              <a:lnSpc>
                <a:spcPct val="90000"/>
              </a:lnSpc>
            </a:pPr>
            <a:r>
              <a:rPr lang="nb-NO" sz="2200" b="1" dirty="0">
                <a:solidFill>
                  <a:schemeClr val="tx2"/>
                </a:solidFill>
              </a:rPr>
              <a:t>2019 - 2020</a:t>
            </a:r>
          </a:p>
        </p:txBody>
      </p:sp>
    </p:spTree>
    <p:extLst>
      <p:ext uri="{BB962C8B-B14F-4D97-AF65-F5344CB8AC3E}">
        <p14:creationId xmlns:p14="http://schemas.microsoft.com/office/powerpoint/2010/main" val="51768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9">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11">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13">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15">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tel 1">
            <a:extLst>
              <a:ext uri="{FF2B5EF4-FFF2-40B4-BE49-F238E27FC236}">
                <a16:creationId xmlns:a16="http://schemas.microsoft.com/office/drawing/2014/main" id="{4853C386-0290-4037-9B48-10166C668246}"/>
              </a:ext>
            </a:extLst>
          </p:cNvPr>
          <p:cNvSpPr>
            <a:spLocks noGrp="1"/>
          </p:cNvSpPr>
          <p:nvPr>
            <p:ph type="title"/>
          </p:nvPr>
        </p:nvSpPr>
        <p:spPr>
          <a:xfrm>
            <a:off x="994087" y="1130603"/>
            <a:ext cx="3342442" cy="4596794"/>
          </a:xfrm>
        </p:spPr>
        <p:txBody>
          <a:bodyPr anchor="ctr">
            <a:normAutofit/>
          </a:bodyPr>
          <a:lstStyle/>
          <a:p>
            <a:r>
              <a:rPr lang="nb-NO" sz="3200" b="1">
                <a:solidFill>
                  <a:srgbClr val="EBEBEB"/>
                </a:solidFill>
              </a:rPr>
              <a:t>Ulike typer vold</a:t>
            </a:r>
          </a:p>
        </p:txBody>
      </p:sp>
      <p:sp>
        <p:nvSpPr>
          <p:cNvPr id="3" name="Plassholder for innhold 2">
            <a:extLst>
              <a:ext uri="{FF2B5EF4-FFF2-40B4-BE49-F238E27FC236}">
                <a16:creationId xmlns:a16="http://schemas.microsoft.com/office/drawing/2014/main" id="{61C30F04-C8FF-4F18-AEB4-68F8CB42609D}"/>
              </a:ext>
            </a:extLst>
          </p:cNvPr>
          <p:cNvSpPr>
            <a:spLocks noGrp="1"/>
          </p:cNvSpPr>
          <p:nvPr>
            <p:ph idx="1"/>
          </p:nvPr>
        </p:nvSpPr>
        <p:spPr>
          <a:xfrm>
            <a:off x="5290077" y="437513"/>
            <a:ext cx="5502614" cy="5954325"/>
          </a:xfrm>
        </p:spPr>
        <p:txBody>
          <a:bodyPr anchor="ctr">
            <a:normAutofit/>
          </a:bodyPr>
          <a:lstStyle/>
          <a:p>
            <a:r>
              <a:rPr lang="nb-NO" sz="2000" b="1"/>
              <a:t>Fysisk vold</a:t>
            </a:r>
          </a:p>
          <a:p>
            <a:endParaRPr lang="nb-NO" sz="2000" b="1"/>
          </a:p>
          <a:p>
            <a:r>
              <a:rPr lang="nb-NO" sz="2000" b="1"/>
              <a:t>Psykisk vold</a:t>
            </a:r>
          </a:p>
          <a:p>
            <a:endParaRPr lang="nb-NO" sz="2000" b="1"/>
          </a:p>
          <a:p>
            <a:r>
              <a:rPr lang="nb-NO" sz="2000" b="1"/>
              <a:t>Seksuell vold</a:t>
            </a:r>
          </a:p>
          <a:p>
            <a:endParaRPr lang="nb-NO" sz="2000"/>
          </a:p>
          <a:p>
            <a:r>
              <a:rPr lang="nb-NO" sz="2000" b="1"/>
              <a:t>Materiell vold</a:t>
            </a:r>
          </a:p>
          <a:p>
            <a:endParaRPr lang="nb-NO" sz="2000"/>
          </a:p>
          <a:p>
            <a:r>
              <a:rPr lang="nb-NO" sz="2000" b="1"/>
              <a:t>Latent vold</a:t>
            </a:r>
          </a:p>
          <a:p>
            <a:endParaRPr lang="nb-NO" sz="2000" b="1"/>
          </a:p>
          <a:p>
            <a:r>
              <a:rPr lang="nb-NO" sz="2000" b="1"/>
              <a:t>Digital vold</a:t>
            </a:r>
            <a:endParaRPr lang="nb-NO" sz="2000"/>
          </a:p>
          <a:p>
            <a:endParaRPr lang="nb-NO" sz="2000"/>
          </a:p>
        </p:txBody>
      </p:sp>
    </p:spTree>
    <p:extLst>
      <p:ext uri="{BB962C8B-B14F-4D97-AF65-F5344CB8AC3E}">
        <p14:creationId xmlns:p14="http://schemas.microsoft.com/office/powerpoint/2010/main" val="197001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E1817D-00D3-45F8-B00B-F11BA80A0F19}"/>
              </a:ext>
            </a:extLst>
          </p:cNvPr>
          <p:cNvSpPr>
            <a:spLocks noGrp="1"/>
          </p:cNvSpPr>
          <p:nvPr>
            <p:ph type="title"/>
          </p:nvPr>
        </p:nvSpPr>
        <p:spPr/>
        <p:txBody>
          <a:bodyPr/>
          <a:lstStyle/>
          <a:p>
            <a:r>
              <a:rPr lang="nb-NO" b="1" dirty="0"/>
              <a:t>Hvor vanlig er voldtekt?</a:t>
            </a:r>
            <a:endParaRPr lang="nb-NO" dirty="0"/>
          </a:p>
        </p:txBody>
      </p:sp>
      <p:sp>
        <p:nvSpPr>
          <p:cNvPr id="3" name="Plassholder for innhold 2">
            <a:extLst>
              <a:ext uri="{FF2B5EF4-FFF2-40B4-BE49-F238E27FC236}">
                <a16:creationId xmlns:a16="http://schemas.microsoft.com/office/drawing/2014/main" id="{4AFB321F-4809-4AED-BA83-277E9CBC5644}"/>
              </a:ext>
            </a:extLst>
          </p:cNvPr>
          <p:cNvSpPr>
            <a:spLocks noGrp="1"/>
          </p:cNvSpPr>
          <p:nvPr>
            <p:ph idx="1"/>
          </p:nvPr>
        </p:nvSpPr>
        <p:spPr/>
        <p:txBody>
          <a:bodyPr/>
          <a:lstStyle/>
          <a:p>
            <a:r>
              <a:rPr lang="nb-NO" dirty="0"/>
              <a:t>1 av 10 kvinner og 1 av 100 menn forteller at de har opplevd voldtekt</a:t>
            </a:r>
          </a:p>
          <a:p>
            <a:endParaRPr lang="nb-NO" dirty="0"/>
          </a:p>
          <a:p>
            <a:r>
              <a:rPr lang="nb-NO" dirty="0"/>
              <a:t>Halvparten av kvinnene opplevde voldtekten før fylte 18 </a:t>
            </a:r>
            <a:r>
              <a:rPr lang="nb-NO" dirty="0" err="1"/>
              <a:t>år</a:t>
            </a:r>
            <a:r>
              <a:rPr lang="nb-NO" dirty="0"/>
              <a:t> </a:t>
            </a:r>
          </a:p>
          <a:p>
            <a:endParaRPr lang="nb-NO" dirty="0"/>
          </a:p>
          <a:p>
            <a:r>
              <a:rPr lang="nb-NO" dirty="0"/>
              <a:t>Ungdom mellom 15 og 24 </a:t>
            </a:r>
            <a:r>
              <a:rPr lang="nb-NO" dirty="0" err="1"/>
              <a:t>år</a:t>
            </a:r>
            <a:r>
              <a:rPr lang="nb-NO" dirty="0"/>
              <a:t> har størst risiko for å utsettes for voldtekt </a:t>
            </a:r>
          </a:p>
          <a:p>
            <a:pPr marL="0" indent="0">
              <a:buNone/>
            </a:pPr>
            <a:endParaRPr lang="nb-NO" dirty="0"/>
          </a:p>
          <a:p>
            <a:r>
              <a:rPr lang="nb-NO" dirty="0"/>
              <a:t>Hvor tror dere de fleste voldtekter skjer? </a:t>
            </a:r>
          </a:p>
          <a:p>
            <a:endParaRPr lang="nb-NO" dirty="0"/>
          </a:p>
        </p:txBody>
      </p:sp>
    </p:spTree>
    <p:extLst>
      <p:ext uri="{BB962C8B-B14F-4D97-AF65-F5344CB8AC3E}">
        <p14:creationId xmlns:p14="http://schemas.microsoft.com/office/powerpoint/2010/main" val="106118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8">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 name="Rectangle 9">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17">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7CEA3F3D-E1C1-4E85-91D1-6344B8697CCC}"/>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dirty="0">
                <a:solidFill>
                  <a:schemeClr val="bg2"/>
                </a:solidFill>
                <a:latin typeface="+mj-lt"/>
                <a:ea typeface="+mj-ea"/>
                <a:cs typeface="+mj-cs"/>
              </a:rPr>
              <a:t>Diskuter</a:t>
            </a:r>
          </a:p>
        </p:txBody>
      </p:sp>
      <p:pic>
        <p:nvPicPr>
          <p:cNvPr id="4" name="Content Placeholder 3" descr="seks. und 2.tiff">
            <a:extLst>
              <a:ext uri="{FF2B5EF4-FFF2-40B4-BE49-F238E27FC236}">
                <a16:creationId xmlns:a16="http://schemas.microsoft.com/office/drawing/2014/main" id="{D91A6363-22CD-493C-94B8-3982B36DF159}"/>
              </a:ext>
            </a:extLst>
          </p:cNvPr>
          <p:cNvPicPr>
            <a:picLocks noGrp="1" noChangeAspect="1"/>
          </p:cNvPicPr>
          <p:nvPr>
            <p:ph idx="1"/>
          </p:nvPr>
        </p:nvPicPr>
        <p:blipFill rotWithShape="1">
          <a:blip r:embed="rId4"/>
          <a:srcRect l="2523" r="2" b="2"/>
          <a:stretch/>
        </p:blipFill>
        <p:spPr>
          <a:xfrm>
            <a:off x="2031357" y="659219"/>
            <a:ext cx="4570352" cy="546781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739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2554" y="859368"/>
            <a:ext cx="8761413" cy="706964"/>
          </a:xfrm>
        </p:spPr>
        <p:txBody>
          <a:bodyPr/>
          <a:lstStyle/>
          <a:p>
            <a:r>
              <a:rPr lang="nb-NO" b="1" dirty="0"/>
              <a:t>Samtykke</a:t>
            </a:r>
          </a:p>
        </p:txBody>
      </p:sp>
      <p:sp>
        <p:nvSpPr>
          <p:cNvPr id="3" name="Plassholder for innhold 2"/>
          <p:cNvSpPr>
            <a:spLocks noGrp="1"/>
          </p:cNvSpPr>
          <p:nvPr>
            <p:ph idx="1"/>
          </p:nvPr>
        </p:nvSpPr>
        <p:spPr>
          <a:xfrm>
            <a:off x="3161554" y="5407862"/>
            <a:ext cx="8825659" cy="3416300"/>
          </a:xfrm>
        </p:spPr>
        <p:txBody>
          <a:bodyPr/>
          <a:lstStyle/>
          <a:p>
            <a:r>
              <a:rPr lang="nb-NO">
                <a:hlinkClick r:id="rId3"/>
              </a:rPr>
              <a:t>www.youtube.com/watch?v=oQbei5JGiT8</a:t>
            </a:r>
            <a:endParaRPr lang="nb-NO"/>
          </a:p>
          <a:p>
            <a:endParaRPr lang="nb-NO" dirty="0"/>
          </a:p>
        </p:txBody>
      </p:sp>
      <p:pic>
        <p:nvPicPr>
          <p:cNvPr id="4" name="Bilde 3"/>
          <p:cNvPicPr>
            <a:picLocks noChangeAspect="1"/>
          </p:cNvPicPr>
          <p:nvPr/>
        </p:nvPicPr>
        <p:blipFill>
          <a:blip r:embed="rId4"/>
          <a:stretch>
            <a:fillRect/>
          </a:stretch>
        </p:blipFill>
        <p:spPr>
          <a:xfrm>
            <a:off x="2750764" y="2351088"/>
            <a:ext cx="6101136" cy="2951122"/>
          </a:xfrm>
          <a:prstGeom prst="rect">
            <a:avLst/>
          </a:prstGeom>
        </p:spPr>
      </p:pic>
    </p:spTree>
    <p:extLst>
      <p:ext uri="{BB962C8B-B14F-4D97-AF65-F5344CB8AC3E}">
        <p14:creationId xmlns:p14="http://schemas.microsoft.com/office/powerpoint/2010/main" val="170753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9457509" y="5284454"/>
            <a:ext cx="2500175" cy="1470691"/>
          </a:xfrm>
          <a:prstGeom prst="rect">
            <a:avLst/>
          </a:prstGeom>
        </p:spPr>
      </p:pic>
      <p:sp>
        <p:nvSpPr>
          <p:cNvPr id="2" name="Title 1"/>
          <p:cNvSpPr>
            <a:spLocks noGrp="1"/>
          </p:cNvSpPr>
          <p:nvPr>
            <p:ph type="title"/>
          </p:nvPr>
        </p:nvSpPr>
        <p:spPr/>
        <p:txBody>
          <a:bodyPr/>
          <a:lstStyle/>
          <a:p>
            <a:r>
              <a:rPr lang="nb-NO" b="1" dirty="0"/>
              <a:t>Voldtekt i straffeloven §192</a:t>
            </a:r>
          </a:p>
        </p:txBody>
      </p:sp>
      <p:sp>
        <p:nvSpPr>
          <p:cNvPr id="3" name="Content Placeholder 2"/>
          <p:cNvSpPr>
            <a:spLocks noGrp="1"/>
          </p:cNvSpPr>
          <p:nvPr>
            <p:ph idx="1"/>
          </p:nvPr>
        </p:nvSpPr>
        <p:spPr>
          <a:xfrm>
            <a:off x="1154954" y="2603500"/>
            <a:ext cx="9021012" cy="3416300"/>
          </a:xfrm>
        </p:spPr>
        <p:txBody>
          <a:bodyPr>
            <a:normAutofit fontScale="92500" lnSpcReduction="10000"/>
          </a:bodyPr>
          <a:lstStyle/>
          <a:p>
            <a:pPr marL="0" indent="0"/>
            <a:r>
              <a:rPr lang="nb-NO" dirty="0"/>
              <a:t> Strafferamme på10 år</a:t>
            </a:r>
          </a:p>
          <a:p>
            <a:pPr marL="0" indent="0"/>
            <a:endParaRPr lang="nb-NO" dirty="0"/>
          </a:p>
          <a:p>
            <a:pPr marL="0" indent="0"/>
            <a:r>
              <a:rPr lang="nb-NO" dirty="0"/>
              <a:t> Samleie, oralsex eller andre samleielignende former</a:t>
            </a:r>
          </a:p>
          <a:p>
            <a:pPr marL="0" indent="0"/>
            <a:endParaRPr lang="nb-NO" dirty="0"/>
          </a:p>
          <a:p>
            <a:pPr marL="0" indent="0"/>
            <a:r>
              <a:rPr lang="nb-NO" dirty="0"/>
              <a:t>Seksuell omgang med en som ikke er i stand til å samtykke, rammes av loven</a:t>
            </a:r>
          </a:p>
          <a:p>
            <a:pPr marL="0" indent="0"/>
            <a:endParaRPr lang="nb-NO" dirty="0"/>
          </a:p>
          <a:p>
            <a:pPr marL="0" indent="0"/>
            <a:r>
              <a:rPr lang="nb-NO" dirty="0"/>
              <a:t> Seksuell omgang etter å ha brukt vold eller trusler, rammes av loven</a:t>
            </a:r>
          </a:p>
          <a:p>
            <a:pPr marL="0" indent="0">
              <a:buNone/>
            </a:pPr>
            <a:endParaRPr lang="nb-NO" dirty="0"/>
          </a:p>
          <a:p>
            <a:pPr marL="0" indent="0"/>
            <a:r>
              <a:rPr lang="nb-NO" dirty="0"/>
              <a:t> Man kan også dømmes selv om man tror at sexen var frivillig</a:t>
            </a:r>
          </a:p>
          <a:p>
            <a:pPr marL="0" indent="0">
              <a:buNone/>
            </a:pPr>
            <a:endParaRPr lang="nb-NO" dirty="0"/>
          </a:p>
        </p:txBody>
      </p:sp>
    </p:spTree>
    <p:extLst>
      <p:ext uri="{BB962C8B-B14F-4D97-AF65-F5344CB8AC3E}">
        <p14:creationId xmlns:p14="http://schemas.microsoft.com/office/powerpoint/2010/main" val="331614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B3FE10-ACF9-42E1-94BB-261258E7926C}"/>
              </a:ext>
            </a:extLst>
          </p:cNvPr>
          <p:cNvSpPr>
            <a:spLocks noGrp="1"/>
          </p:cNvSpPr>
          <p:nvPr>
            <p:ph type="title"/>
          </p:nvPr>
        </p:nvSpPr>
        <p:spPr/>
        <p:txBody>
          <a:bodyPr/>
          <a:lstStyle/>
          <a:p>
            <a:r>
              <a:rPr lang="nb-NO" b="1" dirty="0"/>
              <a:t>Du kan få hjelp</a:t>
            </a:r>
          </a:p>
        </p:txBody>
      </p:sp>
      <p:sp>
        <p:nvSpPr>
          <p:cNvPr id="3" name="Plassholder for innhold 2">
            <a:extLst>
              <a:ext uri="{FF2B5EF4-FFF2-40B4-BE49-F238E27FC236}">
                <a16:creationId xmlns:a16="http://schemas.microsoft.com/office/drawing/2014/main" id="{E516B02A-0DB7-43CE-9983-F4E049F3041E}"/>
              </a:ext>
            </a:extLst>
          </p:cNvPr>
          <p:cNvSpPr>
            <a:spLocks noGrp="1"/>
          </p:cNvSpPr>
          <p:nvPr>
            <p:ph idx="1"/>
          </p:nvPr>
        </p:nvSpPr>
        <p:spPr/>
        <p:txBody>
          <a:bodyPr/>
          <a:lstStyle/>
          <a:p>
            <a:r>
              <a:rPr lang="nb-NO" dirty="0"/>
              <a:t>Si fra til en voksen du stoler på</a:t>
            </a:r>
          </a:p>
          <a:p>
            <a:endParaRPr lang="nb-NO" dirty="0"/>
          </a:p>
          <a:p>
            <a:r>
              <a:rPr lang="nb-NO" dirty="0"/>
              <a:t>Alarmtelefonen for barn og unge 116 111 (gratis) og sjekk </a:t>
            </a:r>
            <a:r>
              <a:rPr lang="nb-NO" dirty="0">
                <a:hlinkClick r:id="rId3"/>
              </a:rPr>
              <a:t>www.116111.no</a:t>
            </a:r>
            <a:endParaRPr lang="nb-NO" dirty="0"/>
          </a:p>
          <a:p>
            <a:endParaRPr lang="nb-NO" dirty="0"/>
          </a:p>
          <a:p>
            <a:r>
              <a:rPr lang="nb-NO" dirty="0"/>
              <a:t>Ring barnevernvakten (barnevernvakten.no)</a:t>
            </a:r>
          </a:p>
          <a:p>
            <a:endParaRPr lang="nb-NO" dirty="0"/>
          </a:p>
          <a:p>
            <a:r>
              <a:rPr lang="en-US" dirty="0"/>
              <a:t>Ung.no</a:t>
            </a:r>
          </a:p>
          <a:p>
            <a:endParaRPr lang="nb-NO" dirty="0"/>
          </a:p>
        </p:txBody>
      </p:sp>
    </p:spTree>
    <p:extLst>
      <p:ext uri="{BB962C8B-B14F-4D97-AF65-F5344CB8AC3E}">
        <p14:creationId xmlns:p14="http://schemas.microsoft.com/office/powerpoint/2010/main" val="3771271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6236F4-A218-4E9A-B113-97F4330EB0F5}"/>
              </a:ext>
            </a:extLst>
          </p:cNvPr>
          <p:cNvSpPr>
            <a:spLocks noGrp="1"/>
          </p:cNvSpPr>
          <p:nvPr>
            <p:ph type="title"/>
          </p:nvPr>
        </p:nvSpPr>
        <p:spPr/>
        <p:txBody>
          <a:bodyPr/>
          <a:lstStyle/>
          <a:p>
            <a:r>
              <a:rPr lang="nb-NO" b="1" dirty="0"/>
              <a:t>#</a:t>
            </a:r>
            <a:r>
              <a:rPr lang="nb-NO" b="1" dirty="0" err="1"/>
              <a:t>NeiErNei</a:t>
            </a:r>
            <a:endParaRPr lang="nb-NO" b="1" dirty="0"/>
          </a:p>
        </p:txBody>
      </p:sp>
      <p:sp>
        <p:nvSpPr>
          <p:cNvPr id="3" name="Plassholder for innhold 2">
            <a:extLst>
              <a:ext uri="{FF2B5EF4-FFF2-40B4-BE49-F238E27FC236}">
                <a16:creationId xmlns:a16="http://schemas.microsoft.com/office/drawing/2014/main" id="{4843BD6A-8DC8-4CBC-884D-11268105F34D}"/>
              </a:ext>
            </a:extLst>
          </p:cNvPr>
          <p:cNvSpPr>
            <a:spLocks noGrp="1"/>
          </p:cNvSpPr>
          <p:nvPr>
            <p:ph idx="1"/>
          </p:nvPr>
        </p:nvSpPr>
        <p:spPr/>
        <p:txBody>
          <a:bodyPr/>
          <a:lstStyle/>
          <a:p>
            <a:r>
              <a:rPr lang="nb-NO" dirty="0"/>
              <a:t>SEKS FILMER OM SEXVETT: Amnesty har laget seks filmer om voldtekt, sex og grensesetting som skal gjøre det enkelt å forstå hva samtykke er</a:t>
            </a:r>
          </a:p>
          <a:p>
            <a:endParaRPr lang="nb-NO" dirty="0"/>
          </a:p>
          <a:p>
            <a:endParaRPr lang="nb-NO" dirty="0"/>
          </a:p>
          <a:p>
            <a:pPr marL="0" indent="0">
              <a:buNone/>
            </a:pPr>
            <a:r>
              <a:rPr lang="nb-NO" dirty="0">
                <a:hlinkClick r:id="rId3"/>
              </a:rPr>
              <a:t>https://www.youtube.com/watch?v=z5jPgYpbNto&amp;list=PL218OumsAMarffyGsAEKBf_TnmQf8LRlC</a:t>
            </a:r>
            <a:endParaRPr lang="nb-NO" dirty="0"/>
          </a:p>
          <a:p>
            <a:endParaRPr lang="nb-NO" dirty="0"/>
          </a:p>
        </p:txBody>
      </p:sp>
    </p:spTree>
    <p:extLst>
      <p:ext uri="{BB962C8B-B14F-4D97-AF65-F5344CB8AC3E}">
        <p14:creationId xmlns:p14="http://schemas.microsoft.com/office/powerpoint/2010/main" val="3744633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Case</a:t>
            </a:r>
            <a:br>
              <a:rPr lang="nb-NO" dirty="0"/>
            </a:br>
            <a:endParaRPr lang="nb-NO" dirty="0"/>
          </a:p>
        </p:txBody>
      </p:sp>
      <p:sp>
        <p:nvSpPr>
          <p:cNvPr id="3" name="Plassholder for innhold 2"/>
          <p:cNvSpPr>
            <a:spLocks noGrp="1"/>
          </p:cNvSpPr>
          <p:nvPr>
            <p:ph idx="1"/>
          </p:nvPr>
        </p:nvSpPr>
        <p:spPr/>
        <p:txBody>
          <a:bodyPr/>
          <a:lstStyle/>
          <a:p>
            <a:r>
              <a:rPr lang="nb-NO" dirty="0"/>
              <a:t>Anders og Frida har vært kjærester i 6 måneder. De er begge 16 år. De er veldig glade i hverandre. En kveld når de ligger og koser seg sier den ene: -Skal vi gjøre DET? </a:t>
            </a:r>
          </a:p>
          <a:p>
            <a:pPr marL="0" indent="0">
              <a:buNone/>
            </a:pPr>
            <a:r>
              <a:rPr lang="nb-NO" dirty="0"/>
              <a:t>	Men den andre har egentlig ikke lyst. De vet at flere av vennene deres 	har gjort det.</a:t>
            </a:r>
          </a:p>
          <a:p>
            <a:endParaRPr lang="nb-NO" dirty="0"/>
          </a:p>
          <a:p>
            <a:r>
              <a:rPr lang="nb-NO" dirty="0"/>
              <a:t>Hva synes dere at den som ikke har lyst skal gjøre eller si?</a:t>
            </a:r>
          </a:p>
        </p:txBody>
      </p:sp>
      <p:pic>
        <p:nvPicPr>
          <p:cNvPr id="5" name="Bilde 4"/>
          <p:cNvPicPr>
            <a:picLocks noChangeAspect="1"/>
          </p:cNvPicPr>
          <p:nvPr/>
        </p:nvPicPr>
        <p:blipFill>
          <a:blip r:embed="rId3"/>
          <a:stretch>
            <a:fillRect/>
          </a:stretch>
        </p:blipFill>
        <p:spPr>
          <a:xfrm>
            <a:off x="8158358" y="4127501"/>
            <a:ext cx="3516018" cy="2336822"/>
          </a:xfrm>
          <a:prstGeom prst="rect">
            <a:avLst/>
          </a:prstGeom>
        </p:spPr>
      </p:pic>
    </p:spTree>
    <p:extLst>
      <p:ext uri="{BB962C8B-B14F-4D97-AF65-F5344CB8AC3E}">
        <p14:creationId xmlns:p14="http://schemas.microsoft.com/office/powerpoint/2010/main" val="152986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B9D9A6-9E5C-4FAC-AD8F-C17990D5C0FC}"/>
              </a:ext>
            </a:extLst>
          </p:cNvPr>
          <p:cNvSpPr>
            <a:spLocks noGrp="1"/>
          </p:cNvSpPr>
          <p:nvPr>
            <p:ph type="title"/>
          </p:nvPr>
        </p:nvSpPr>
        <p:spPr>
          <a:xfrm>
            <a:off x="699083" y="548366"/>
            <a:ext cx="4177867" cy="1391692"/>
          </a:xfrm>
        </p:spPr>
        <p:txBody>
          <a:bodyPr>
            <a:normAutofit/>
          </a:bodyPr>
          <a:lstStyle/>
          <a:p>
            <a:r>
              <a:rPr lang="nb-NO" b="1" dirty="0">
                <a:solidFill>
                  <a:schemeClr val="bg1"/>
                </a:solidFill>
              </a:rPr>
              <a:t>Snakk sammen!</a:t>
            </a:r>
          </a:p>
        </p:txBody>
      </p:sp>
      <p:sp>
        <p:nvSpPr>
          <p:cNvPr id="3" name="Plassholder for innhold 2">
            <a:extLst>
              <a:ext uri="{FF2B5EF4-FFF2-40B4-BE49-F238E27FC236}">
                <a16:creationId xmlns:a16="http://schemas.microsoft.com/office/drawing/2014/main" id="{4E44F12A-5A8D-4970-A112-E7E9623DAD51}"/>
              </a:ext>
            </a:extLst>
          </p:cNvPr>
          <p:cNvSpPr>
            <a:spLocks noGrp="1"/>
          </p:cNvSpPr>
          <p:nvPr>
            <p:ph idx="1"/>
          </p:nvPr>
        </p:nvSpPr>
        <p:spPr>
          <a:xfrm>
            <a:off x="561110" y="2603500"/>
            <a:ext cx="4072673" cy="3416300"/>
          </a:xfrm>
        </p:spPr>
        <p:txBody>
          <a:bodyPr>
            <a:normAutofit/>
          </a:bodyPr>
          <a:lstStyle/>
          <a:p>
            <a:r>
              <a:rPr lang="nb-NO" dirty="0"/>
              <a:t>Følelser</a:t>
            </a:r>
          </a:p>
          <a:p>
            <a:r>
              <a:rPr lang="nb-NO" dirty="0"/>
              <a:t>Lyst</a:t>
            </a:r>
          </a:p>
          <a:p>
            <a:r>
              <a:rPr lang="nb-NO" dirty="0"/>
              <a:t>Holdninger</a:t>
            </a:r>
          </a:p>
          <a:p>
            <a:r>
              <a:rPr lang="nb-NO" dirty="0"/>
              <a:t>Konsekvenser?</a:t>
            </a:r>
          </a:p>
          <a:p>
            <a:endParaRPr lang="nb-NO" dirty="0"/>
          </a:p>
        </p:txBody>
      </p:sp>
      <p:pic>
        <p:nvPicPr>
          <p:cNvPr id="7" name="Bilde 6">
            <a:extLst>
              <a:ext uri="{FF2B5EF4-FFF2-40B4-BE49-F238E27FC236}">
                <a16:creationId xmlns:a16="http://schemas.microsoft.com/office/drawing/2014/main" id="{9A89426D-80E5-4DC1-9BD1-3C9954113C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641" r="-1" b="7253"/>
          <a:stretch/>
        </p:blipFill>
        <p:spPr>
          <a:xfrm>
            <a:off x="5120117" y="461681"/>
            <a:ext cx="6585549" cy="5934638"/>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Tree>
    <p:extLst>
      <p:ext uri="{BB962C8B-B14F-4D97-AF65-F5344CB8AC3E}">
        <p14:creationId xmlns:p14="http://schemas.microsoft.com/office/powerpoint/2010/main" val="11825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91374C-4C56-4A84-85A7-FB59989544B3}"/>
              </a:ext>
            </a:extLst>
          </p:cNvPr>
          <p:cNvSpPr>
            <a:spLocks noGrp="1"/>
          </p:cNvSpPr>
          <p:nvPr>
            <p:ph type="title"/>
          </p:nvPr>
        </p:nvSpPr>
        <p:spPr/>
        <p:txBody>
          <a:bodyPr/>
          <a:lstStyle/>
          <a:p>
            <a:r>
              <a:rPr lang="nb-NO" sz="2400" b="1" dirty="0"/>
              <a:t>Prevensjon - </a:t>
            </a:r>
            <a:r>
              <a:rPr lang="nb-NO" sz="2400" dirty="0"/>
              <a:t>Forebygge graviditet og hindre spredning av seksuelt overførbare infeksjoner</a:t>
            </a:r>
            <a:br>
              <a:rPr lang="nb-NO" dirty="0"/>
            </a:br>
            <a:endParaRPr lang="nb-NO" dirty="0"/>
          </a:p>
        </p:txBody>
      </p:sp>
      <p:sp>
        <p:nvSpPr>
          <p:cNvPr id="3" name="Plassholder for innhold 2">
            <a:extLst>
              <a:ext uri="{FF2B5EF4-FFF2-40B4-BE49-F238E27FC236}">
                <a16:creationId xmlns:a16="http://schemas.microsoft.com/office/drawing/2014/main" id="{0A07AF77-C4DF-4548-B719-D16DA53C0EA1}"/>
              </a:ext>
            </a:extLst>
          </p:cNvPr>
          <p:cNvSpPr>
            <a:spLocks noGrp="1"/>
          </p:cNvSpPr>
          <p:nvPr>
            <p:ph idx="1"/>
          </p:nvPr>
        </p:nvSpPr>
        <p:spPr/>
        <p:txBody>
          <a:bodyPr>
            <a:normAutofit fontScale="92500" lnSpcReduction="20000"/>
          </a:bodyPr>
          <a:lstStyle/>
          <a:p>
            <a:r>
              <a:rPr lang="nb-NO" dirty="0"/>
              <a:t>Kondom</a:t>
            </a:r>
          </a:p>
          <a:p>
            <a:r>
              <a:rPr lang="nb-NO" dirty="0"/>
              <a:t>P-piller</a:t>
            </a:r>
          </a:p>
          <a:p>
            <a:r>
              <a:rPr lang="nb-NO" dirty="0"/>
              <a:t>P-stav</a:t>
            </a:r>
          </a:p>
          <a:p>
            <a:r>
              <a:rPr lang="nb-NO" dirty="0"/>
              <a:t>P-ring</a:t>
            </a:r>
          </a:p>
          <a:p>
            <a:r>
              <a:rPr lang="nb-NO" dirty="0"/>
              <a:t>P-sprøyte</a:t>
            </a:r>
          </a:p>
          <a:p>
            <a:r>
              <a:rPr lang="nb-NO" dirty="0"/>
              <a:t>P-plaster</a:t>
            </a:r>
          </a:p>
          <a:p>
            <a:r>
              <a:rPr lang="nb-NO" dirty="0"/>
              <a:t>Spiral</a:t>
            </a:r>
          </a:p>
          <a:p>
            <a:r>
              <a:rPr lang="nb-NO" dirty="0"/>
              <a:t>Slikkelapp</a:t>
            </a:r>
          </a:p>
          <a:p>
            <a:endParaRPr lang="nb-NO" dirty="0"/>
          </a:p>
          <a:p>
            <a:r>
              <a:rPr lang="nb-NO" dirty="0"/>
              <a:t>Nødprevensjon </a:t>
            </a:r>
            <a:r>
              <a:rPr lang="nb-NO" dirty="0" err="1"/>
              <a:t>NorLevo</a:t>
            </a:r>
            <a:r>
              <a:rPr lang="nb-NO" dirty="0"/>
              <a:t> eller </a:t>
            </a:r>
            <a:r>
              <a:rPr lang="nb-NO" dirty="0" err="1"/>
              <a:t>ellaOne</a:t>
            </a:r>
            <a:endParaRPr lang="nb-NO" dirty="0"/>
          </a:p>
          <a:p>
            <a:endParaRPr lang="nb-NO" dirty="0"/>
          </a:p>
        </p:txBody>
      </p:sp>
      <p:pic>
        <p:nvPicPr>
          <p:cNvPr id="6" name="Bilde 5">
            <a:extLst>
              <a:ext uri="{FF2B5EF4-FFF2-40B4-BE49-F238E27FC236}">
                <a16:creationId xmlns:a16="http://schemas.microsoft.com/office/drawing/2014/main" id="{83C5FEBF-E3F6-4100-BEAC-379916A59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3584376"/>
            <a:ext cx="5666467" cy="2567617"/>
          </a:xfrm>
          <a:prstGeom prst="rect">
            <a:avLst/>
          </a:prstGeom>
        </p:spPr>
      </p:pic>
    </p:spTree>
    <p:extLst>
      <p:ext uri="{BB962C8B-B14F-4D97-AF65-F5344CB8AC3E}">
        <p14:creationId xmlns:p14="http://schemas.microsoft.com/office/powerpoint/2010/main" val="322150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I dag skal vi snakke om</a:t>
            </a:r>
            <a:br>
              <a:rPr lang="nb-NO" dirty="0"/>
            </a:br>
            <a:endParaRPr lang="nb-NO" dirty="0"/>
          </a:p>
        </p:txBody>
      </p:sp>
      <p:sp>
        <p:nvSpPr>
          <p:cNvPr id="3" name="Plassholder for innhold 2"/>
          <p:cNvSpPr>
            <a:spLocks noGrp="1"/>
          </p:cNvSpPr>
          <p:nvPr>
            <p:ph idx="1"/>
          </p:nvPr>
        </p:nvSpPr>
        <p:spPr/>
        <p:txBody>
          <a:bodyPr>
            <a:normAutofit fontScale="92500" lnSpcReduction="10000"/>
          </a:bodyPr>
          <a:lstStyle/>
          <a:p>
            <a:r>
              <a:rPr lang="nb-NO" dirty="0"/>
              <a:t>Seksualitet</a:t>
            </a:r>
          </a:p>
          <a:p>
            <a:r>
              <a:rPr lang="nb-NO" dirty="0"/>
              <a:t>Følelser </a:t>
            </a:r>
          </a:p>
          <a:p>
            <a:r>
              <a:rPr lang="nb-NO" dirty="0"/>
              <a:t>Kjærester</a:t>
            </a:r>
          </a:p>
          <a:p>
            <a:r>
              <a:rPr lang="nb-NO" dirty="0"/>
              <a:t>Sex</a:t>
            </a:r>
          </a:p>
          <a:p>
            <a:r>
              <a:rPr lang="nb-NO" dirty="0"/>
              <a:t>Prevensjon</a:t>
            </a:r>
          </a:p>
          <a:p>
            <a:r>
              <a:rPr lang="nb-NO" dirty="0"/>
              <a:t>Kjønnssykdommer</a:t>
            </a:r>
          </a:p>
          <a:p>
            <a:endParaRPr lang="nb-NO" dirty="0"/>
          </a:p>
          <a:p>
            <a:endParaRPr lang="nb-NO" dirty="0"/>
          </a:p>
          <a:p>
            <a:pPr marL="0" indent="0">
              <a:buNone/>
            </a:pPr>
            <a:r>
              <a:rPr lang="nb-NO" b="1" dirty="0"/>
              <a:t>TA</a:t>
            </a:r>
            <a:r>
              <a:rPr lang="nb-NO" sz="1900" b="1" dirty="0"/>
              <a:t>USHETSPLIKT</a:t>
            </a:r>
          </a:p>
        </p:txBody>
      </p:sp>
      <p:pic>
        <p:nvPicPr>
          <p:cNvPr id="4" name="Bilde 3"/>
          <p:cNvPicPr>
            <a:picLocks noChangeAspect="1"/>
          </p:cNvPicPr>
          <p:nvPr/>
        </p:nvPicPr>
        <p:blipFill>
          <a:blip r:embed="rId3"/>
          <a:stretch>
            <a:fillRect/>
          </a:stretch>
        </p:blipFill>
        <p:spPr>
          <a:xfrm>
            <a:off x="5167145" y="2603500"/>
            <a:ext cx="5429250" cy="2543175"/>
          </a:xfrm>
          <a:prstGeom prst="rect">
            <a:avLst/>
          </a:prstGeom>
        </p:spPr>
      </p:pic>
    </p:spTree>
    <p:extLst>
      <p:ext uri="{BB962C8B-B14F-4D97-AF65-F5344CB8AC3E}">
        <p14:creationId xmlns:p14="http://schemas.microsoft.com/office/powerpoint/2010/main" val="290906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Seksuelt overførbare sykdommer</a:t>
            </a:r>
          </a:p>
        </p:txBody>
      </p:sp>
      <p:sp>
        <p:nvSpPr>
          <p:cNvPr id="3" name="Plassholder for innhold 2"/>
          <p:cNvSpPr>
            <a:spLocks noGrp="1"/>
          </p:cNvSpPr>
          <p:nvPr>
            <p:ph idx="1"/>
          </p:nvPr>
        </p:nvSpPr>
        <p:spPr/>
        <p:txBody>
          <a:bodyPr>
            <a:noAutofit/>
          </a:bodyPr>
          <a:lstStyle/>
          <a:p>
            <a:r>
              <a:rPr lang="nb-NO" sz="2000" dirty="0"/>
              <a:t>Mest vanlig blant ungdom er Klamydia</a:t>
            </a:r>
          </a:p>
          <a:p>
            <a:r>
              <a:rPr lang="nb-NO" sz="2000" dirty="0"/>
              <a:t>Alle bør sjekke seg ved hvert partnerbytte!</a:t>
            </a:r>
          </a:p>
          <a:p>
            <a:r>
              <a:rPr lang="nb-NO" sz="2000" dirty="0"/>
              <a:t>Selvtest på Helsestasjon for ungdom eller ta kontakt med fastlege</a:t>
            </a:r>
          </a:p>
          <a:p>
            <a:pPr marL="0" indent="0">
              <a:buNone/>
            </a:pPr>
            <a:endParaRPr lang="nb-NO" sz="2000" dirty="0"/>
          </a:p>
          <a:p>
            <a:pPr marL="0" indent="0">
              <a:buNone/>
            </a:pPr>
            <a:endParaRPr lang="nb-NO" sz="2000" dirty="0"/>
          </a:p>
          <a:p>
            <a:pPr marL="0" indent="0">
              <a:buNone/>
            </a:pPr>
            <a:r>
              <a:rPr lang="nb-NO" sz="2000" dirty="0"/>
              <a:t>	</a:t>
            </a:r>
            <a:r>
              <a:rPr lang="nb-NO" sz="2000" dirty="0">
                <a:hlinkClick r:id="rId3"/>
              </a:rPr>
              <a:t>https://www.youtube.com/watch?v=FnvKPVElsEQ&amp;oref=https%3A%2F%2Fwww.youtube.com%2Fwatch%3Fv%3DFnvKPVElsEQ&amp;has_verified=1</a:t>
            </a:r>
            <a:endParaRPr lang="nb-NO" sz="2000" dirty="0"/>
          </a:p>
          <a:p>
            <a:pPr marL="0" indent="0">
              <a:buNone/>
            </a:pPr>
            <a:r>
              <a:rPr lang="nb-NO" sz="2000" dirty="0"/>
              <a:t>							</a:t>
            </a:r>
            <a:r>
              <a:rPr lang="nb-NO" sz="2000" b="1" dirty="0"/>
              <a:t>BRUK KONDOM!!!!</a:t>
            </a:r>
          </a:p>
        </p:txBody>
      </p:sp>
    </p:spTree>
    <p:extLst>
      <p:ext uri="{BB962C8B-B14F-4D97-AF65-F5344CB8AC3E}">
        <p14:creationId xmlns:p14="http://schemas.microsoft.com/office/powerpoint/2010/main" val="51349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F63A0B-5676-4975-BDD6-639D7291A364}"/>
              </a:ext>
            </a:extLst>
          </p:cNvPr>
          <p:cNvSpPr>
            <a:spLocks noGrp="1"/>
          </p:cNvSpPr>
          <p:nvPr>
            <p:ph type="title"/>
          </p:nvPr>
        </p:nvSpPr>
        <p:spPr/>
        <p:txBody>
          <a:bodyPr/>
          <a:lstStyle/>
          <a:p>
            <a:r>
              <a:rPr lang="nb-NO" b="1" dirty="0"/>
              <a:t>SOI – 3 kategorier</a:t>
            </a:r>
          </a:p>
        </p:txBody>
      </p:sp>
      <p:sp>
        <p:nvSpPr>
          <p:cNvPr id="3" name="Plassholder for tekst 2">
            <a:extLst>
              <a:ext uri="{FF2B5EF4-FFF2-40B4-BE49-F238E27FC236}">
                <a16:creationId xmlns:a16="http://schemas.microsoft.com/office/drawing/2014/main" id="{0493828E-D0E2-48E8-957E-07FE5B9CB926}"/>
              </a:ext>
            </a:extLst>
          </p:cNvPr>
          <p:cNvSpPr>
            <a:spLocks noGrp="1"/>
          </p:cNvSpPr>
          <p:nvPr>
            <p:ph type="body" idx="1"/>
          </p:nvPr>
        </p:nvSpPr>
        <p:spPr/>
        <p:txBody>
          <a:bodyPr/>
          <a:lstStyle/>
          <a:p>
            <a:r>
              <a:rPr lang="nb-NO" sz="1800" b="1" dirty="0">
                <a:solidFill>
                  <a:schemeClr val="tx1"/>
                </a:solidFill>
              </a:rPr>
              <a:t>Bakterielle (fra bakterier)</a:t>
            </a:r>
          </a:p>
        </p:txBody>
      </p:sp>
      <p:sp>
        <p:nvSpPr>
          <p:cNvPr id="4" name="Plassholder for tekst 3">
            <a:extLst>
              <a:ext uri="{FF2B5EF4-FFF2-40B4-BE49-F238E27FC236}">
                <a16:creationId xmlns:a16="http://schemas.microsoft.com/office/drawing/2014/main" id="{3B96DA9D-27DA-4A8D-8EEB-7CA02BA22160}"/>
              </a:ext>
            </a:extLst>
          </p:cNvPr>
          <p:cNvSpPr>
            <a:spLocks noGrp="1"/>
          </p:cNvSpPr>
          <p:nvPr>
            <p:ph type="body" sz="half" idx="15"/>
          </p:nvPr>
        </p:nvSpPr>
        <p:spPr/>
        <p:txBody>
          <a:bodyPr/>
          <a:lstStyle/>
          <a:p>
            <a:pPr marL="285750" indent="-285750">
              <a:buFontTx/>
              <a:buChar char="-"/>
            </a:pPr>
            <a:endParaRPr lang="nb-NO" b="1" dirty="0"/>
          </a:p>
          <a:p>
            <a:pPr marL="285750" indent="-285750">
              <a:buFontTx/>
              <a:buChar char="-"/>
            </a:pPr>
            <a:r>
              <a:rPr lang="nb-NO" sz="1600" b="1" dirty="0"/>
              <a:t>Klamydia</a:t>
            </a:r>
          </a:p>
          <a:p>
            <a:pPr marL="285750" indent="-285750">
              <a:buFontTx/>
              <a:buChar char="-"/>
            </a:pPr>
            <a:r>
              <a:rPr lang="nb-NO" sz="1600" b="1" dirty="0"/>
              <a:t>Mykoplasma</a:t>
            </a:r>
          </a:p>
          <a:p>
            <a:pPr marL="285750" indent="-285750">
              <a:buFontTx/>
              <a:buChar char="-"/>
            </a:pPr>
            <a:r>
              <a:rPr lang="nb-NO" sz="1600" b="1" dirty="0" err="1"/>
              <a:t>Gonorè</a:t>
            </a:r>
            <a:endParaRPr lang="nb-NO" sz="1600" b="1" dirty="0"/>
          </a:p>
          <a:p>
            <a:pPr marL="285750" indent="-285750">
              <a:buFontTx/>
              <a:buChar char="-"/>
            </a:pPr>
            <a:r>
              <a:rPr lang="nb-NO" sz="1600" b="1" dirty="0"/>
              <a:t>Syfilis</a:t>
            </a:r>
          </a:p>
          <a:p>
            <a:pPr marL="285750" indent="-285750">
              <a:buFontTx/>
              <a:buChar char="-"/>
            </a:pPr>
            <a:endParaRPr lang="nb-NO" dirty="0"/>
          </a:p>
        </p:txBody>
      </p:sp>
      <p:sp>
        <p:nvSpPr>
          <p:cNvPr id="5" name="Plassholder for tekst 4">
            <a:extLst>
              <a:ext uri="{FF2B5EF4-FFF2-40B4-BE49-F238E27FC236}">
                <a16:creationId xmlns:a16="http://schemas.microsoft.com/office/drawing/2014/main" id="{78A0C508-D240-4470-A0D9-B0E510650A97}"/>
              </a:ext>
            </a:extLst>
          </p:cNvPr>
          <p:cNvSpPr>
            <a:spLocks noGrp="1"/>
          </p:cNvSpPr>
          <p:nvPr>
            <p:ph type="body" sz="quarter" idx="3"/>
          </p:nvPr>
        </p:nvSpPr>
        <p:spPr/>
        <p:txBody>
          <a:bodyPr/>
          <a:lstStyle/>
          <a:p>
            <a:r>
              <a:rPr lang="nb-NO" sz="1800" b="1" dirty="0">
                <a:solidFill>
                  <a:schemeClr val="tx1"/>
                </a:solidFill>
              </a:rPr>
              <a:t>Virale (fra virus)</a:t>
            </a:r>
          </a:p>
        </p:txBody>
      </p:sp>
      <p:sp>
        <p:nvSpPr>
          <p:cNvPr id="6" name="Plassholder for tekst 5">
            <a:extLst>
              <a:ext uri="{FF2B5EF4-FFF2-40B4-BE49-F238E27FC236}">
                <a16:creationId xmlns:a16="http://schemas.microsoft.com/office/drawing/2014/main" id="{CC36FECC-5B4D-47FA-9AEC-B60DB5B32E3D}"/>
              </a:ext>
            </a:extLst>
          </p:cNvPr>
          <p:cNvSpPr>
            <a:spLocks noGrp="1"/>
          </p:cNvSpPr>
          <p:nvPr>
            <p:ph type="body" sz="half" idx="16"/>
          </p:nvPr>
        </p:nvSpPr>
        <p:spPr/>
        <p:txBody>
          <a:bodyPr/>
          <a:lstStyle/>
          <a:p>
            <a:pPr marL="285750" indent="-285750">
              <a:buFontTx/>
              <a:buChar char="-"/>
            </a:pPr>
            <a:endParaRPr lang="nb-NO" b="1" dirty="0"/>
          </a:p>
          <a:p>
            <a:pPr marL="285750" indent="-285750">
              <a:buFontTx/>
              <a:buChar char="-"/>
            </a:pPr>
            <a:r>
              <a:rPr lang="nb-NO" sz="1600" b="1" dirty="0"/>
              <a:t>HIV</a:t>
            </a:r>
          </a:p>
          <a:p>
            <a:pPr marL="285750" indent="-285750">
              <a:buFontTx/>
              <a:buChar char="-"/>
            </a:pPr>
            <a:r>
              <a:rPr lang="nb-NO" sz="1600" b="1" dirty="0"/>
              <a:t>Hepatitt B</a:t>
            </a:r>
          </a:p>
          <a:p>
            <a:pPr marL="285750" indent="-285750">
              <a:buFontTx/>
              <a:buChar char="-"/>
            </a:pPr>
            <a:r>
              <a:rPr lang="nb-NO" sz="1600" b="1" dirty="0"/>
              <a:t>Genital herpes</a:t>
            </a:r>
          </a:p>
          <a:p>
            <a:pPr marL="285750" indent="-285750">
              <a:buFontTx/>
              <a:buChar char="-"/>
            </a:pPr>
            <a:endParaRPr lang="nb-NO" sz="1600" dirty="0"/>
          </a:p>
          <a:p>
            <a:r>
              <a:rPr lang="nb-NO" sz="1600" b="1" dirty="0"/>
              <a:t>Kondylomer: kjønnsvorter</a:t>
            </a:r>
          </a:p>
        </p:txBody>
      </p:sp>
      <p:sp>
        <p:nvSpPr>
          <p:cNvPr id="7" name="Plassholder for tekst 6">
            <a:extLst>
              <a:ext uri="{FF2B5EF4-FFF2-40B4-BE49-F238E27FC236}">
                <a16:creationId xmlns:a16="http://schemas.microsoft.com/office/drawing/2014/main" id="{3441A33C-4C8C-49C3-B639-1E29362B6FC0}"/>
              </a:ext>
            </a:extLst>
          </p:cNvPr>
          <p:cNvSpPr>
            <a:spLocks noGrp="1"/>
          </p:cNvSpPr>
          <p:nvPr>
            <p:ph type="body" sz="quarter" idx="13"/>
          </p:nvPr>
        </p:nvSpPr>
        <p:spPr/>
        <p:txBody>
          <a:bodyPr/>
          <a:lstStyle/>
          <a:p>
            <a:r>
              <a:rPr lang="nb-NO" sz="1800" b="1" dirty="0">
                <a:solidFill>
                  <a:schemeClr val="tx1"/>
                </a:solidFill>
              </a:rPr>
              <a:t>Parasittiske (fra parasitter)</a:t>
            </a:r>
          </a:p>
        </p:txBody>
      </p:sp>
      <p:sp>
        <p:nvSpPr>
          <p:cNvPr id="8" name="Plassholder for tekst 7">
            <a:extLst>
              <a:ext uri="{FF2B5EF4-FFF2-40B4-BE49-F238E27FC236}">
                <a16:creationId xmlns:a16="http://schemas.microsoft.com/office/drawing/2014/main" id="{9115764C-9A6E-44A3-B751-1EB52275DE87}"/>
              </a:ext>
            </a:extLst>
          </p:cNvPr>
          <p:cNvSpPr>
            <a:spLocks noGrp="1"/>
          </p:cNvSpPr>
          <p:nvPr>
            <p:ph type="body" sz="half" idx="17"/>
          </p:nvPr>
        </p:nvSpPr>
        <p:spPr/>
        <p:txBody>
          <a:bodyPr/>
          <a:lstStyle/>
          <a:p>
            <a:endParaRPr lang="nb-NO" dirty="0"/>
          </a:p>
          <a:p>
            <a:r>
              <a:rPr lang="nb-NO" dirty="0"/>
              <a:t>- </a:t>
            </a:r>
            <a:r>
              <a:rPr lang="nb-NO" sz="1600" b="1" dirty="0" err="1"/>
              <a:t>Trichomoniasis</a:t>
            </a:r>
            <a:endParaRPr lang="nb-NO" sz="1600" b="1" dirty="0"/>
          </a:p>
        </p:txBody>
      </p:sp>
    </p:spTree>
    <p:extLst>
      <p:ext uri="{BB962C8B-B14F-4D97-AF65-F5344CB8AC3E}">
        <p14:creationId xmlns:p14="http://schemas.microsoft.com/office/powerpoint/2010/main" val="10563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Graviditet</a:t>
            </a:r>
          </a:p>
        </p:txBody>
      </p:sp>
      <p:sp>
        <p:nvSpPr>
          <p:cNvPr id="3" name="Plassholder for innhold 2"/>
          <p:cNvSpPr>
            <a:spLocks noGrp="1"/>
          </p:cNvSpPr>
          <p:nvPr>
            <p:ph idx="1"/>
          </p:nvPr>
        </p:nvSpPr>
        <p:spPr/>
        <p:txBody>
          <a:bodyPr/>
          <a:lstStyle/>
          <a:p>
            <a:r>
              <a:rPr lang="nb-NO" dirty="0"/>
              <a:t>Hvordan vet du at du er gravid?</a:t>
            </a:r>
          </a:p>
          <a:p>
            <a:r>
              <a:rPr lang="nb-NO" dirty="0"/>
              <a:t>Et svangerskap varer i 40 uker</a:t>
            </a:r>
          </a:p>
          <a:p>
            <a:r>
              <a:rPr lang="nb-NO" dirty="0"/>
              <a:t>Ønsker man å fullføre svangerskapet kan man ta kontakt med fastlege, helsestasjon eller jordmor for å få oppfølging i svangerskapet</a:t>
            </a:r>
          </a:p>
          <a:p>
            <a:r>
              <a:rPr lang="nb-NO" dirty="0"/>
              <a:t>Rett på gratis oppfølging i svangerskapet</a:t>
            </a:r>
          </a:p>
          <a:p>
            <a:r>
              <a:rPr lang="nb-NO" dirty="0"/>
              <a:t>Rettigheter om støtte og trygd finner man på NAV</a:t>
            </a:r>
          </a:p>
          <a:p>
            <a:endParaRPr lang="nb-NO" dirty="0"/>
          </a:p>
        </p:txBody>
      </p:sp>
      <p:pic>
        <p:nvPicPr>
          <p:cNvPr id="4" name="Bilde 3"/>
          <p:cNvPicPr>
            <a:picLocks noChangeAspect="1"/>
          </p:cNvPicPr>
          <p:nvPr/>
        </p:nvPicPr>
        <p:blipFill>
          <a:blip r:embed="rId3"/>
          <a:stretch>
            <a:fillRect/>
          </a:stretch>
        </p:blipFill>
        <p:spPr>
          <a:xfrm>
            <a:off x="7798053" y="4127239"/>
            <a:ext cx="2803664" cy="1892561"/>
          </a:xfrm>
          <a:prstGeom prst="rect">
            <a:avLst/>
          </a:prstGeom>
        </p:spPr>
      </p:pic>
    </p:spTree>
    <p:extLst>
      <p:ext uri="{BB962C8B-B14F-4D97-AF65-F5344CB8AC3E}">
        <p14:creationId xmlns:p14="http://schemas.microsoft.com/office/powerpoint/2010/main" val="339988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1C013-09C1-49D2-9BAC-E4F8C924171B}"/>
              </a:ext>
            </a:extLst>
          </p:cNvPr>
          <p:cNvSpPr>
            <a:spLocks noGrp="1"/>
          </p:cNvSpPr>
          <p:nvPr>
            <p:ph type="title"/>
          </p:nvPr>
        </p:nvSpPr>
        <p:spPr/>
        <p:txBody>
          <a:bodyPr/>
          <a:lstStyle/>
          <a:p>
            <a:r>
              <a:rPr lang="nb-NO" b="1" dirty="0">
                <a:solidFill>
                  <a:srgbClr val="EBEBEB"/>
                </a:solidFill>
              </a:rPr>
              <a:t>Selvbestemt abort</a:t>
            </a:r>
            <a:endParaRPr lang="nb-NO" dirty="0"/>
          </a:p>
        </p:txBody>
      </p:sp>
      <p:sp>
        <p:nvSpPr>
          <p:cNvPr id="3" name="Plassholder for innhold 2">
            <a:extLst>
              <a:ext uri="{FF2B5EF4-FFF2-40B4-BE49-F238E27FC236}">
                <a16:creationId xmlns:a16="http://schemas.microsoft.com/office/drawing/2014/main" id="{7EF8685C-A7EF-4885-872F-1B42C25FA5A3}"/>
              </a:ext>
            </a:extLst>
          </p:cNvPr>
          <p:cNvSpPr>
            <a:spLocks noGrp="1"/>
          </p:cNvSpPr>
          <p:nvPr>
            <p:ph idx="1"/>
          </p:nvPr>
        </p:nvSpPr>
        <p:spPr/>
        <p:txBody>
          <a:bodyPr/>
          <a:lstStyle/>
          <a:p>
            <a:r>
              <a:rPr lang="nb-NO" dirty="0"/>
              <a:t>Abortloven i Norge (1978) – selvbestemt inntil 12. svangerskapsuke</a:t>
            </a:r>
          </a:p>
          <a:p>
            <a:endParaRPr lang="nb-NO" dirty="0"/>
          </a:p>
          <a:p>
            <a:r>
              <a:rPr lang="nb-NO" dirty="0"/>
              <a:t>Fastlege eller skolelege henviser til gynekologisk avdeling på sykehuset</a:t>
            </a:r>
          </a:p>
          <a:p>
            <a:endParaRPr lang="nb-NO" dirty="0"/>
          </a:p>
          <a:p>
            <a:r>
              <a:rPr lang="nb-NO" dirty="0" err="1"/>
              <a:t>Amathea</a:t>
            </a:r>
            <a:r>
              <a:rPr lang="nb-NO" dirty="0"/>
              <a:t> – tilbyr veiledning ved uønsket graviditet og prevensjonsveiledning</a:t>
            </a:r>
          </a:p>
          <a:p>
            <a:endParaRPr lang="nb-NO" dirty="0"/>
          </a:p>
        </p:txBody>
      </p:sp>
    </p:spTree>
    <p:extLst>
      <p:ext uri="{BB962C8B-B14F-4D97-AF65-F5344CB8AC3E}">
        <p14:creationId xmlns:p14="http://schemas.microsoft.com/office/powerpoint/2010/main" val="3419831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C9DECE0-DF60-48D3-8609-3B57BC205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A8662D65-524C-4C29-9262-C51E2EF6A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5" name="Bilde 4">
            <a:extLst>
              <a:ext uri="{FF2B5EF4-FFF2-40B4-BE49-F238E27FC236}">
                <a16:creationId xmlns:a16="http://schemas.microsoft.com/office/drawing/2014/main" id="{F705D5D2-CBA4-4675-9DE6-89864DCE821D}"/>
              </a:ext>
            </a:extLst>
          </p:cNvPr>
          <p:cNvPicPr>
            <a:picLocks noChangeAspect="1"/>
          </p:cNvPicPr>
          <p:nvPr/>
        </p:nvPicPr>
        <p:blipFill rotWithShape="1">
          <a:blip r:embed="rId4">
            <a:duotone>
              <a:prstClr val="black"/>
              <a:schemeClr val="tx2">
                <a:tint val="45000"/>
                <a:satMod val="400000"/>
              </a:schemeClr>
            </a:duotone>
            <a:alphaModFix amt="15000"/>
            <a:extLst>
              <a:ext uri="{28A0092B-C50C-407E-A947-70E740481C1C}">
                <a14:useLocalDpi xmlns:a14="http://schemas.microsoft.com/office/drawing/2010/main" val="0"/>
              </a:ext>
            </a:extLst>
          </a:blip>
          <a:srcRect t="6931" r="13704" b="2159"/>
          <a:stretch/>
        </p:blipFill>
        <p:spPr>
          <a:xfrm>
            <a:off x="474133" y="469900"/>
            <a:ext cx="11243734" cy="5922433"/>
          </a:xfrm>
          <a:prstGeom prst="rect">
            <a:avLst/>
          </a:prstGeom>
        </p:spPr>
      </p:pic>
      <p:sp>
        <p:nvSpPr>
          <p:cNvPr id="14" name="Rectangle 13">
            <a:extLst>
              <a:ext uri="{FF2B5EF4-FFF2-40B4-BE49-F238E27FC236}">
                <a16:creationId xmlns:a16="http://schemas.microsoft.com/office/drawing/2014/main" id="{2048CA64-9290-42A8-9F4F-75B9F31CA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Plassholder for innhold 2">
            <a:extLst>
              <a:ext uri="{FF2B5EF4-FFF2-40B4-BE49-F238E27FC236}">
                <a16:creationId xmlns:a16="http://schemas.microsoft.com/office/drawing/2014/main" id="{AA690B8D-63B4-40F4-ADF2-A6662BA3091E}"/>
              </a:ext>
            </a:extLst>
          </p:cNvPr>
          <p:cNvSpPr>
            <a:spLocks noGrp="1"/>
          </p:cNvSpPr>
          <p:nvPr>
            <p:ph idx="1"/>
          </p:nvPr>
        </p:nvSpPr>
        <p:spPr>
          <a:xfrm>
            <a:off x="1154954" y="1820333"/>
            <a:ext cx="8825659" cy="4199467"/>
          </a:xfrm>
        </p:spPr>
        <p:txBody>
          <a:bodyPr anchor="ctr">
            <a:normAutofit/>
          </a:bodyPr>
          <a:lstStyle/>
          <a:p>
            <a:r>
              <a:rPr lang="nb-NO" sz="1800">
                <a:solidFill>
                  <a:schemeClr val="bg1"/>
                </a:solidFill>
                <a:hlinkClick r:id="rId5"/>
              </a:rPr>
              <a:t>https://www.youtube.com/watch?v=LQEEEu-HvpE</a:t>
            </a:r>
            <a:endParaRPr lang="nb-NO" sz="1800">
              <a:solidFill>
                <a:schemeClr val="bg1"/>
              </a:solidFill>
            </a:endParaRPr>
          </a:p>
        </p:txBody>
      </p:sp>
    </p:spTree>
    <p:extLst>
      <p:ext uri="{BB962C8B-B14F-4D97-AF65-F5344CB8AC3E}">
        <p14:creationId xmlns:p14="http://schemas.microsoft.com/office/powerpoint/2010/main" val="1294654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468A2F-901C-4BF0-B8EF-DBEA1ADF07E1}"/>
              </a:ext>
            </a:extLst>
          </p:cNvPr>
          <p:cNvSpPr>
            <a:spLocks noGrp="1"/>
          </p:cNvSpPr>
          <p:nvPr>
            <p:ph type="title"/>
          </p:nvPr>
        </p:nvSpPr>
        <p:spPr/>
        <p:txBody>
          <a:bodyPr/>
          <a:lstStyle/>
          <a:p>
            <a:r>
              <a:rPr lang="nb-NO" b="1" dirty="0"/>
              <a:t>Kondomtrening</a:t>
            </a:r>
          </a:p>
        </p:txBody>
      </p:sp>
      <p:sp>
        <p:nvSpPr>
          <p:cNvPr id="3" name="Plassholder for innhold 2">
            <a:extLst>
              <a:ext uri="{FF2B5EF4-FFF2-40B4-BE49-F238E27FC236}">
                <a16:creationId xmlns:a16="http://schemas.microsoft.com/office/drawing/2014/main" id="{1E15FE43-0BDC-4C93-98EF-0526697A0079}"/>
              </a:ext>
            </a:extLst>
          </p:cNvPr>
          <p:cNvSpPr>
            <a:spLocks noGrp="1"/>
          </p:cNvSpPr>
          <p:nvPr>
            <p:ph idx="1"/>
          </p:nvPr>
        </p:nvSpPr>
        <p:spPr>
          <a:xfrm>
            <a:off x="1154955" y="2582680"/>
            <a:ext cx="5449046" cy="3437120"/>
          </a:xfrm>
        </p:spPr>
        <p:txBody>
          <a:bodyPr>
            <a:normAutofit fontScale="77500" lnSpcReduction="20000"/>
          </a:bodyPr>
          <a:lstStyle/>
          <a:p>
            <a:r>
              <a:rPr lang="nb-NO" sz="2545" dirty="0"/>
              <a:t>Sjekk datostempling</a:t>
            </a:r>
          </a:p>
          <a:p>
            <a:r>
              <a:rPr lang="nb-NO" sz="2545" dirty="0"/>
              <a:t>Er pakningen hel? </a:t>
            </a:r>
          </a:p>
          <a:p>
            <a:r>
              <a:rPr lang="nb-NO" sz="2545" dirty="0"/>
              <a:t>Er den CE stemplet?</a:t>
            </a:r>
          </a:p>
          <a:p>
            <a:r>
              <a:rPr lang="nb-NO" sz="2545" dirty="0"/>
              <a:t>Er den utsatt for varme? – ikke for lenge i lommen</a:t>
            </a:r>
          </a:p>
          <a:p>
            <a:r>
              <a:rPr lang="nb-NO" sz="2545" dirty="0"/>
              <a:t>Åpne forsiktig – ikke skrape hull med negler eller tenner</a:t>
            </a:r>
          </a:p>
          <a:p>
            <a:r>
              <a:rPr lang="nb-NO" sz="2545" dirty="0"/>
              <a:t>Kan bli ødelagt av produkter med olje</a:t>
            </a:r>
          </a:p>
          <a:p>
            <a:r>
              <a:rPr lang="nb-NO" sz="2545" dirty="0"/>
              <a:t>Brukte kondomer kastes i søppel, ikke WC</a:t>
            </a:r>
          </a:p>
          <a:p>
            <a:endParaRPr lang="nb-NO" dirty="0"/>
          </a:p>
        </p:txBody>
      </p:sp>
      <p:pic>
        <p:nvPicPr>
          <p:cNvPr id="4" name="Bilde 3">
            <a:extLst>
              <a:ext uri="{FF2B5EF4-FFF2-40B4-BE49-F238E27FC236}">
                <a16:creationId xmlns:a16="http://schemas.microsoft.com/office/drawing/2014/main" id="{A58705B1-42F1-445C-92FA-0BDB235E2314}"/>
              </a:ext>
            </a:extLst>
          </p:cNvPr>
          <p:cNvPicPr>
            <a:picLocks noChangeAspect="1"/>
          </p:cNvPicPr>
          <p:nvPr/>
        </p:nvPicPr>
        <p:blipFill>
          <a:blip r:embed="rId3"/>
          <a:stretch>
            <a:fillRect/>
          </a:stretch>
        </p:blipFill>
        <p:spPr>
          <a:xfrm>
            <a:off x="6515099" y="2582681"/>
            <a:ext cx="5549949" cy="3437120"/>
          </a:xfrm>
          <a:prstGeom prst="rect">
            <a:avLst/>
          </a:prstGeom>
        </p:spPr>
      </p:pic>
    </p:spTree>
    <p:extLst>
      <p:ext uri="{BB962C8B-B14F-4D97-AF65-F5344CB8AC3E}">
        <p14:creationId xmlns:p14="http://schemas.microsoft.com/office/powerpoint/2010/main" val="145674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br>
              <a:rPr lang="nb-NO" dirty="0"/>
            </a:br>
            <a:r>
              <a:rPr lang="nb-NO" b="1" dirty="0"/>
              <a:t>LYKKE TIL !!!</a:t>
            </a:r>
            <a:br>
              <a:rPr lang="nb-NO" b="1" dirty="0"/>
            </a:br>
            <a:br>
              <a:rPr lang="nb-NO" dirty="0"/>
            </a:br>
            <a:endParaRPr lang="nb-NO" dirty="0"/>
          </a:p>
        </p:txBody>
      </p:sp>
      <p:sp>
        <p:nvSpPr>
          <p:cNvPr id="3" name="Plassholder for innhold 2"/>
          <p:cNvSpPr>
            <a:spLocks noGrp="1"/>
          </p:cNvSpPr>
          <p:nvPr>
            <p:ph idx="1"/>
          </p:nvPr>
        </p:nvSpPr>
        <p:spPr/>
        <p:txBody>
          <a:bodyPr/>
          <a:lstStyle/>
          <a:p>
            <a:r>
              <a:rPr lang="nb-NO" dirty="0"/>
              <a:t>Har du flere spørsmål, kom gjerne innom kontoret vårt!</a:t>
            </a:r>
          </a:p>
          <a:p>
            <a:r>
              <a:rPr lang="nb-NO" dirty="0"/>
              <a:t>Bruk nettet: </a:t>
            </a:r>
            <a:r>
              <a:rPr lang="nb-NO" dirty="0">
                <a:hlinkClick r:id="rId3"/>
              </a:rPr>
              <a:t>www.ung.no</a:t>
            </a:r>
            <a:r>
              <a:rPr lang="nb-NO" dirty="0"/>
              <a:t>, </a:t>
            </a:r>
            <a:r>
              <a:rPr lang="nb-NO" dirty="0">
                <a:hlinkClick r:id="rId4"/>
              </a:rPr>
              <a:t>www.sexogsamfunn.no</a:t>
            </a:r>
            <a:endParaRPr lang="nb-NO" dirty="0"/>
          </a:p>
          <a:p>
            <a:endParaRPr lang="nb-NO" dirty="0"/>
          </a:p>
          <a:p>
            <a:endParaRPr lang="nb-NO" dirty="0"/>
          </a:p>
          <a:p>
            <a:r>
              <a:rPr lang="nb-NO" dirty="0">
                <a:solidFill>
                  <a:schemeClr val="tx1"/>
                </a:solidFill>
              </a:rPr>
              <a:t>«Helsestasjon for ungdom» ligger på Nytorget </a:t>
            </a:r>
          </a:p>
          <a:p>
            <a:pPr marL="0" indent="0">
              <a:buNone/>
            </a:pPr>
            <a:r>
              <a:rPr lang="nb-NO" dirty="0">
                <a:solidFill>
                  <a:schemeClr val="tx1"/>
                </a:solidFill>
              </a:rPr>
              <a:t>	ved Metropolis</a:t>
            </a:r>
          </a:p>
          <a:p>
            <a:endParaRPr lang="nb-NO" dirty="0"/>
          </a:p>
          <a:p>
            <a:endParaRPr lang="nb-NO" dirty="0"/>
          </a:p>
          <a:p>
            <a:pPr marL="0" indent="0">
              <a:buNone/>
            </a:pPr>
            <a:endParaRPr lang="nb-NO" dirty="0"/>
          </a:p>
          <a:p>
            <a:endParaRPr lang="nb-NO" dirty="0"/>
          </a:p>
          <a:p>
            <a:endParaRPr lang="nb-NO" dirty="0"/>
          </a:p>
          <a:p>
            <a:pPr marL="0" indent="0">
              <a:buNone/>
            </a:pPr>
            <a:endParaRPr lang="nb-NO" dirty="0"/>
          </a:p>
          <a:p>
            <a:pPr marL="0" indent="0">
              <a:buNone/>
            </a:pPr>
            <a:endParaRPr lang="nb-NO"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2685" y="3229897"/>
            <a:ext cx="4360874" cy="290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654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A419A9-4DEF-4835-9574-C88BAFFA34F7}"/>
              </a:ext>
            </a:extLst>
          </p:cNvPr>
          <p:cNvSpPr>
            <a:spLocks noGrp="1"/>
          </p:cNvSpPr>
          <p:nvPr>
            <p:ph type="title"/>
          </p:nvPr>
        </p:nvSpPr>
        <p:spPr/>
        <p:txBody>
          <a:bodyPr/>
          <a:lstStyle/>
          <a:p>
            <a:r>
              <a:rPr lang="nb-NO" b="1" dirty="0"/>
              <a:t>Referanser</a:t>
            </a:r>
          </a:p>
        </p:txBody>
      </p:sp>
      <p:sp>
        <p:nvSpPr>
          <p:cNvPr id="3" name="Plassholder for innhold 2">
            <a:extLst>
              <a:ext uri="{FF2B5EF4-FFF2-40B4-BE49-F238E27FC236}">
                <a16:creationId xmlns:a16="http://schemas.microsoft.com/office/drawing/2014/main" id="{528EE982-0322-4A98-B912-F296B601617C}"/>
              </a:ext>
            </a:extLst>
          </p:cNvPr>
          <p:cNvSpPr>
            <a:spLocks noGrp="1"/>
          </p:cNvSpPr>
          <p:nvPr>
            <p:ph idx="1"/>
          </p:nvPr>
        </p:nvSpPr>
        <p:spPr/>
        <p:txBody>
          <a:bodyPr>
            <a:normAutofit fontScale="62500" lnSpcReduction="20000"/>
          </a:bodyPr>
          <a:lstStyle/>
          <a:p>
            <a:pPr marL="0" indent="0">
              <a:buNone/>
            </a:pPr>
            <a:r>
              <a:rPr lang="nb-NO" dirty="0"/>
              <a:t>Klinikk for seksuell opplysning (KSO)(2003). </a:t>
            </a:r>
            <a:r>
              <a:rPr lang="nb-NO" i="1" dirty="0" err="1"/>
              <a:t>KSO`s</a:t>
            </a:r>
            <a:r>
              <a:rPr lang="nb-NO" i="1" dirty="0"/>
              <a:t> Seksualundervisning. </a:t>
            </a:r>
          </a:p>
          <a:p>
            <a:pPr marL="0" indent="0">
              <a:buNone/>
            </a:pPr>
            <a:r>
              <a:rPr lang="nb-NO" i="1" dirty="0"/>
              <a:t>Sex og samfunn (2014). </a:t>
            </a:r>
            <a:r>
              <a:rPr lang="nb-NO" i="1" dirty="0" err="1"/>
              <a:t>Maskulinus</a:t>
            </a:r>
            <a:r>
              <a:rPr lang="nb-NO" i="1" dirty="0"/>
              <a:t>/</a:t>
            </a:r>
            <a:r>
              <a:rPr lang="nb-NO" i="1" dirty="0" err="1"/>
              <a:t>Femininus</a:t>
            </a:r>
            <a:r>
              <a:rPr lang="nb-NO" i="1" dirty="0"/>
              <a:t>. </a:t>
            </a:r>
            <a:r>
              <a:rPr lang="nb-NO" dirty="0"/>
              <a:t>Lastet ned fra: </a:t>
            </a:r>
            <a:r>
              <a:rPr lang="nb-NO" dirty="0">
                <a:hlinkClick r:id="rId2"/>
              </a:rPr>
              <a:t>http://www.sexogsamfunn.no/</a:t>
            </a:r>
            <a:endParaRPr lang="nb-NO" dirty="0"/>
          </a:p>
          <a:p>
            <a:pPr marL="0" indent="0">
              <a:buNone/>
            </a:pPr>
            <a:r>
              <a:rPr lang="nb-NO" dirty="0"/>
              <a:t>Ottar Rekkedal (2013). Samliv og seksualitet. </a:t>
            </a:r>
            <a:r>
              <a:rPr lang="nb-NO" i="1" dirty="0"/>
              <a:t>Undervisning i </a:t>
            </a:r>
            <a:r>
              <a:rPr lang="nb-NO" i="1" dirty="0" err="1"/>
              <a:t>dei</a:t>
            </a:r>
            <a:r>
              <a:rPr lang="nb-NO" i="1" dirty="0"/>
              <a:t> videregående </a:t>
            </a:r>
            <a:r>
              <a:rPr lang="nb-NO" i="1" dirty="0" err="1"/>
              <a:t>skulane</a:t>
            </a:r>
            <a:r>
              <a:rPr lang="nb-NO" i="1" dirty="0"/>
              <a:t>. (</a:t>
            </a:r>
            <a:r>
              <a:rPr lang="nb-NO" i="1" dirty="0" err="1"/>
              <a:t>Kopendium</a:t>
            </a:r>
            <a:r>
              <a:rPr lang="nb-NO" i="1" dirty="0"/>
              <a:t>).</a:t>
            </a:r>
          </a:p>
          <a:p>
            <a:pPr marL="0" indent="0">
              <a:buNone/>
            </a:pPr>
            <a:r>
              <a:rPr lang="nb-NO" i="1" dirty="0"/>
              <a:t>Haugland og Misvær (2009). Håndbok for skolehelsetjenesten. Kommuneforlaget.</a:t>
            </a:r>
          </a:p>
          <a:p>
            <a:pPr marL="0" indent="0">
              <a:buNone/>
            </a:pPr>
            <a:r>
              <a:rPr lang="nb-NO" i="1" dirty="0"/>
              <a:t>Glavin og Økland (2005). På ungdoms premisser. Helsestasjon for Ungdom. </a:t>
            </a:r>
            <a:r>
              <a:rPr lang="nb-NO" i="1" dirty="0" err="1"/>
              <a:t>Capellen</a:t>
            </a:r>
            <a:r>
              <a:rPr lang="nb-NO" i="1" dirty="0"/>
              <a:t> Damm.</a:t>
            </a:r>
          </a:p>
          <a:p>
            <a:pPr marL="0" indent="0">
              <a:buNone/>
            </a:pPr>
            <a:r>
              <a:rPr lang="nb-NO" i="1" dirty="0"/>
              <a:t>Folkehelseinstituttet, Informasjonsmateriell om Sex og Helse. Lastet ned fra: </a:t>
            </a:r>
            <a:r>
              <a:rPr lang="nb-NO" dirty="0">
                <a:hlinkClick r:id="rId3"/>
              </a:rPr>
              <a:t>https://www.fhi.no/sv/smittsomme-sykdommer/seksualitet-og-helse/informasjonsmateriell/sex-og-helse---informasjonsmateriel/</a:t>
            </a:r>
            <a:endParaRPr lang="nb-NO" dirty="0"/>
          </a:p>
          <a:p>
            <a:pPr marL="0" indent="0">
              <a:buNone/>
            </a:pPr>
            <a:r>
              <a:rPr lang="nb-NO" i="1" dirty="0"/>
              <a:t>Sosial- og Helsedirektoratet (2003).  Kommunenes helsefremmende og forebyggende arbeid i </a:t>
            </a:r>
            <a:r>
              <a:rPr lang="nb-NO" dirty="0"/>
              <a:t>helsestasjons- og skolehelsetjenesten.  Lastet ned fra: </a:t>
            </a:r>
            <a:r>
              <a:rPr lang="nb-NO" dirty="0">
                <a:hlinkClick r:id="rId4"/>
              </a:rPr>
              <a:t>http://intranett/Global/Oppvekst%20og%20levek%c3%a5r/Barn%20og%20unge/Helsestasjons-%20og%20skolehelsetjenesten/Veiledere%20og%20retningslinjer/IS-1154_2619a.pdf</a:t>
            </a:r>
            <a:endParaRPr lang="nb-NO" dirty="0"/>
          </a:p>
          <a:p>
            <a:pPr marL="0" indent="0">
              <a:buNone/>
            </a:pPr>
            <a:r>
              <a:rPr lang="nb-NO" dirty="0"/>
              <a:t>Barne-,ungdoms- og familiedirektoratet </a:t>
            </a:r>
            <a:r>
              <a:rPr lang="nb-NO" i="1" dirty="0"/>
              <a:t>Hvor går grensa? En brosjyre om festrelatert voldtekt (2015). Lastet ned fra: </a:t>
            </a:r>
            <a:r>
              <a:rPr lang="nb-NO" i="1" dirty="0">
                <a:hlinkClick r:id="rId5"/>
              </a:rPr>
              <a:t>http://www.bufdir.no/bibliotek/Dokumentside/?docId=BUF00002943</a:t>
            </a:r>
            <a:endParaRPr lang="nb-NO" i="1" dirty="0"/>
          </a:p>
          <a:p>
            <a:pPr marL="0" indent="0">
              <a:buNone/>
            </a:pPr>
            <a:r>
              <a:rPr lang="nb-NO" i="1" dirty="0"/>
              <a:t>Dinutvei.no: </a:t>
            </a:r>
            <a:r>
              <a:rPr lang="nb-NO" i="1" dirty="0">
                <a:hlinkClick r:id="rId6"/>
              </a:rPr>
              <a:t>https://dinutvei.no/om-vold/306-hva-er-nettrelaterte-overgrep-nettovergrep</a:t>
            </a:r>
            <a:endParaRPr lang="nb-NO" i="1" dirty="0"/>
          </a:p>
          <a:p>
            <a:pPr marL="0" indent="0">
              <a:buNone/>
            </a:pPr>
            <a:r>
              <a:rPr lang="nb-NO" i="1" dirty="0"/>
              <a:t>Folkehelseinstituttet: </a:t>
            </a:r>
            <a:r>
              <a:rPr lang="nb-NO" i="1" dirty="0">
                <a:hlinkClick r:id="rId7"/>
              </a:rPr>
              <a:t>https://www.fhi.no/sv/smittsomme-sykdommer/seksualitet-og-helse/diag/om-klamydia/ </a:t>
            </a:r>
            <a:endParaRPr lang="nb-NO" i="1" dirty="0"/>
          </a:p>
          <a:p>
            <a:endParaRPr lang="nb-NO" dirty="0"/>
          </a:p>
        </p:txBody>
      </p:sp>
    </p:spTree>
    <p:extLst>
      <p:ext uri="{BB962C8B-B14F-4D97-AF65-F5344CB8AC3E}">
        <p14:creationId xmlns:p14="http://schemas.microsoft.com/office/powerpoint/2010/main" val="9263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AF3F08-52C6-419D-8E8E-949538BB80FC}"/>
              </a:ext>
            </a:extLst>
          </p:cNvPr>
          <p:cNvSpPr>
            <a:spLocks noGrp="1"/>
          </p:cNvSpPr>
          <p:nvPr>
            <p:ph type="title"/>
          </p:nvPr>
        </p:nvSpPr>
        <p:spPr>
          <a:xfrm>
            <a:off x="1154953" y="973668"/>
            <a:ext cx="8761413" cy="706964"/>
          </a:xfrm>
        </p:spPr>
        <p:txBody>
          <a:bodyPr/>
          <a:lstStyle/>
          <a:p>
            <a:r>
              <a:rPr lang="nb-NO" b="1"/>
              <a:t>Hva er forelskelse?</a:t>
            </a:r>
            <a:endParaRPr lang="nb-NO" dirty="0"/>
          </a:p>
        </p:txBody>
      </p:sp>
      <p:sp>
        <p:nvSpPr>
          <p:cNvPr id="3" name="Plassholder for innhold 2">
            <a:extLst>
              <a:ext uri="{FF2B5EF4-FFF2-40B4-BE49-F238E27FC236}">
                <a16:creationId xmlns:a16="http://schemas.microsoft.com/office/drawing/2014/main" id="{387F3373-E5BB-4A76-BE69-74CE7FAF5450}"/>
              </a:ext>
            </a:extLst>
          </p:cNvPr>
          <p:cNvSpPr>
            <a:spLocks noGrp="1"/>
          </p:cNvSpPr>
          <p:nvPr>
            <p:ph idx="1"/>
          </p:nvPr>
        </p:nvSpPr>
        <p:spPr>
          <a:xfrm>
            <a:off x="1154955" y="3187700"/>
            <a:ext cx="4382246" cy="2832100"/>
          </a:xfrm>
        </p:spPr>
        <p:txBody>
          <a:bodyPr/>
          <a:lstStyle/>
          <a:p>
            <a:r>
              <a:rPr lang="nb-NO" sz="2000" b="1"/>
              <a:t>Forelskelse</a:t>
            </a:r>
            <a:r>
              <a:rPr lang="nb-NO" sz="2000"/>
              <a:t> er en </a:t>
            </a:r>
            <a:r>
              <a:rPr lang="nb-NO" sz="2000" b="1"/>
              <a:t>følelse</a:t>
            </a:r>
            <a:r>
              <a:rPr lang="nb-NO" sz="2000"/>
              <a:t> av stor beundring for, tiltrekning mot eller </a:t>
            </a:r>
            <a:r>
              <a:rPr lang="nb-NO" sz="2000" b="1"/>
              <a:t>begjær</a:t>
            </a:r>
            <a:r>
              <a:rPr lang="nb-NO" sz="2000"/>
              <a:t> etter en annen person, enten en av motsatt eller samme </a:t>
            </a:r>
            <a:r>
              <a:rPr lang="nb-NO" sz="2000" b="1"/>
              <a:t>kjønn</a:t>
            </a:r>
          </a:p>
          <a:p>
            <a:endParaRPr lang="nb-NO" dirty="0"/>
          </a:p>
        </p:txBody>
      </p:sp>
      <p:pic>
        <p:nvPicPr>
          <p:cNvPr id="4" name="Plassholder for innhold 3">
            <a:extLst>
              <a:ext uri="{FF2B5EF4-FFF2-40B4-BE49-F238E27FC236}">
                <a16:creationId xmlns:a16="http://schemas.microsoft.com/office/drawing/2014/main" id="{7C7718F2-B66A-47EB-B961-FE247C2818E2}"/>
              </a:ext>
            </a:extLst>
          </p:cNvPr>
          <p:cNvPicPr>
            <a:picLocks noChangeAspect="1"/>
          </p:cNvPicPr>
          <p:nvPr/>
        </p:nvPicPr>
        <p:blipFill>
          <a:blip r:embed="rId3"/>
          <a:stretch>
            <a:fillRect/>
          </a:stretch>
        </p:blipFill>
        <p:spPr>
          <a:xfrm>
            <a:off x="5941827" y="2794000"/>
            <a:ext cx="4993619" cy="2633959"/>
          </a:xfrm>
          <a:prstGeom prst="rect">
            <a:avLst/>
          </a:prstGeom>
        </p:spPr>
      </p:pic>
    </p:spTree>
    <p:extLst>
      <p:ext uri="{BB962C8B-B14F-4D97-AF65-F5344CB8AC3E}">
        <p14:creationId xmlns:p14="http://schemas.microsoft.com/office/powerpoint/2010/main" val="214483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Seksualitet</a:t>
            </a:r>
          </a:p>
        </p:txBody>
      </p:sp>
      <p:sp>
        <p:nvSpPr>
          <p:cNvPr id="3" name="Plassholder for innhold 2"/>
          <p:cNvSpPr>
            <a:spLocks noGrp="1"/>
          </p:cNvSpPr>
          <p:nvPr>
            <p:ph idx="1"/>
          </p:nvPr>
        </p:nvSpPr>
        <p:spPr>
          <a:xfrm>
            <a:off x="1154955" y="2603500"/>
            <a:ext cx="6033246" cy="3416300"/>
          </a:xfrm>
        </p:spPr>
        <p:txBody>
          <a:bodyPr>
            <a:normAutofit/>
          </a:bodyPr>
          <a:lstStyle/>
          <a:p>
            <a:r>
              <a:rPr lang="nb-NO" sz="2400" dirty="0"/>
              <a:t>Vi er alle født med et kjønn</a:t>
            </a:r>
          </a:p>
          <a:p>
            <a:pPr lvl="1"/>
            <a:r>
              <a:rPr lang="nb-NO" sz="2400" dirty="0"/>
              <a:t>Hva vil det si å være transseksuell?</a:t>
            </a:r>
          </a:p>
          <a:p>
            <a:r>
              <a:rPr lang="nb-NO" sz="2400" dirty="0"/>
              <a:t>Hva er seksuell identitet?</a:t>
            </a:r>
          </a:p>
          <a:p>
            <a:r>
              <a:rPr lang="nb-NO" sz="2400" dirty="0"/>
              <a:t>Båser og </a:t>
            </a:r>
            <a:r>
              <a:rPr lang="nb-NO" sz="2400" dirty="0" err="1"/>
              <a:t>filier</a:t>
            </a:r>
            <a:endParaRPr lang="nb-NO" sz="2400" dirty="0"/>
          </a:p>
          <a:p>
            <a:pPr lvl="1"/>
            <a:r>
              <a:rPr lang="nb-NO" sz="2400" dirty="0"/>
              <a:t>Heterofil</a:t>
            </a:r>
          </a:p>
          <a:p>
            <a:pPr lvl="1"/>
            <a:r>
              <a:rPr lang="nb-NO" sz="2400" dirty="0"/>
              <a:t>Homofil</a:t>
            </a:r>
          </a:p>
          <a:p>
            <a:pPr lvl="1"/>
            <a:r>
              <a:rPr lang="nb-NO" sz="2400" dirty="0"/>
              <a:t>Bifil</a:t>
            </a:r>
          </a:p>
          <a:p>
            <a:pPr marL="0" indent="0">
              <a:buNone/>
            </a:pPr>
            <a:endParaRPr lang="nb-NO" dirty="0"/>
          </a:p>
          <a:p>
            <a:endParaRPr lang="nb-NO" dirty="0">
              <a:hlinkClick r:id="rId3"/>
            </a:endParaRPr>
          </a:p>
          <a:p>
            <a:endParaRPr lang="nb-NO" dirty="0">
              <a:hlinkClick r:id="rId3"/>
            </a:endParaRPr>
          </a:p>
          <a:p>
            <a:endParaRPr lang="nb-NO" dirty="0">
              <a:hlinkClick r:id="rId3"/>
            </a:endParaRPr>
          </a:p>
          <a:p>
            <a:endParaRPr lang="nb-NO" dirty="0">
              <a:hlinkClick r:id="rId3"/>
            </a:endParaRPr>
          </a:p>
          <a:p>
            <a:endParaRPr lang="nb-NO" dirty="0">
              <a:hlinkClick r:id="rId3"/>
            </a:endParaRPr>
          </a:p>
          <a:p>
            <a:pPr marL="0" indent="0">
              <a:buNone/>
            </a:pPr>
            <a:endParaRPr lang="nb-NO" dirty="0"/>
          </a:p>
          <a:p>
            <a:endParaRPr lang="nb-NO" dirty="0"/>
          </a:p>
          <a:p>
            <a:endParaRPr lang="nb-NO" dirty="0"/>
          </a:p>
          <a:p>
            <a:endParaRPr lang="nb-NO" dirty="0"/>
          </a:p>
          <a:p>
            <a:endParaRPr lang="nb-NO" dirty="0"/>
          </a:p>
          <a:p>
            <a:endParaRPr lang="nb-NO" dirty="0"/>
          </a:p>
        </p:txBody>
      </p:sp>
      <p:pic>
        <p:nvPicPr>
          <p:cNvPr id="9" name="Bilde 8">
            <a:extLst>
              <a:ext uri="{FF2B5EF4-FFF2-40B4-BE49-F238E27FC236}">
                <a16:creationId xmlns:a16="http://schemas.microsoft.com/office/drawing/2014/main" id="{40A2C5A6-A8C0-467A-A9BF-794D82974E6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91400" y="2928536"/>
            <a:ext cx="4241799" cy="3294464"/>
          </a:xfrm>
          <a:prstGeom prst="rect">
            <a:avLst/>
          </a:prstGeom>
        </p:spPr>
      </p:pic>
      <p:sp>
        <p:nvSpPr>
          <p:cNvPr id="10" name="TekstSylinder 9">
            <a:extLst>
              <a:ext uri="{FF2B5EF4-FFF2-40B4-BE49-F238E27FC236}">
                <a16:creationId xmlns:a16="http://schemas.microsoft.com/office/drawing/2014/main" id="{E3D96446-2610-49B8-89A8-5A6DD3308A75}"/>
              </a:ext>
            </a:extLst>
          </p:cNvPr>
          <p:cNvSpPr txBox="1"/>
          <p:nvPr/>
        </p:nvSpPr>
        <p:spPr>
          <a:xfrm>
            <a:off x="9273336" y="6344266"/>
            <a:ext cx="2359864" cy="369332"/>
          </a:xfrm>
          <a:prstGeom prst="rect">
            <a:avLst/>
          </a:prstGeom>
          <a:noFill/>
        </p:spPr>
        <p:txBody>
          <a:bodyPr wrap="square" rtlCol="0">
            <a:spAutoFit/>
          </a:bodyPr>
          <a:lstStyle/>
          <a:p>
            <a:r>
              <a:rPr lang="nb-NO" sz="900">
                <a:hlinkClick r:id="rId5" tooltip="https://autismodiario.org/2012/09/03/curso-de-autismo-y-sexualidad-en-madrid/"/>
              </a:rPr>
              <a:t>Dette bildet</a:t>
            </a:r>
            <a:r>
              <a:rPr lang="nb-NO" sz="900"/>
              <a:t> av Ukjent forfatter er lisensiert under </a:t>
            </a:r>
            <a:r>
              <a:rPr lang="nb-NO" sz="900">
                <a:hlinkClick r:id="rId6" tooltip="https://creativecommons.org/licenses/by-nc-nd/3.0/"/>
              </a:rPr>
              <a:t>CC BY-NC-ND</a:t>
            </a:r>
            <a:endParaRPr lang="nb-NO" sz="900"/>
          </a:p>
        </p:txBody>
      </p:sp>
    </p:spTree>
    <p:extLst>
      <p:ext uri="{BB962C8B-B14F-4D97-AF65-F5344CB8AC3E}">
        <p14:creationId xmlns:p14="http://schemas.microsoft.com/office/powerpoint/2010/main" val="202743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FEEA6B06-37BF-43FC-9986-67E8966764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5" name="Rectangle 44">
              <a:extLst>
                <a:ext uri="{FF2B5EF4-FFF2-40B4-BE49-F238E27FC236}">
                  <a16:creationId xmlns:a16="http://schemas.microsoft.com/office/drawing/2014/main" id="{D932D0FE-76FF-4860-ACE3-458B2BB90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Oval 45">
              <a:extLst>
                <a:ext uri="{FF2B5EF4-FFF2-40B4-BE49-F238E27FC236}">
                  <a16:creationId xmlns:a16="http://schemas.microsoft.com/office/drawing/2014/main" id="{E5D4D113-E6B9-4BCC-8EE7-ABFD7E942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7" name="Oval 46">
              <a:extLst>
                <a:ext uri="{FF2B5EF4-FFF2-40B4-BE49-F238E27FC236}">
                  <a16:creationId xmlns:a16="http://schemas.microsoft.com/office/drawing/2014/main" id="{909219B5-F7D1-4ED7-8DC1-CE442F43E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A0E47095-D247-457B-8082-990F3184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a:extLst>
                <a:ext uri="{FF2B5EF4-FFF2-40B4-BE49-F238E27FC236}">
                  <a16:creationId xmlns:a16="http://schemas.microsoft.com/office/drawing/2014/main" id="{E2DAA052-A50D-47AE-87C9-AAAB2A38F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3053F849-6CC2-45B1-B2CA-CCD77F862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1" name="Freeform 5">
              <a:extLst>
                <a:ext uri="{FF2B5EF4-FFF2-40B4-BE49-F238E27FC236}">
                  <a16:creationId xmlns:a16="http://schemas.microsoft.com/office/drawing/2014/main" id="{86B102DE-9EA5-422F-910A-E4E2F0A594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3" name="Rectangle 52">
            <a:extLst>
              <a:ext uri="{FF2B5EF4-FFF2-40B4-BE49-F238E27FC236}">
                <a16:creationId xmlns:a16="http://schemas.microsoft.com/office/drawing/2014/main" id="{23D9DFF9-99E4-4FE6-9EAC-F1D7A7DFA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DE4ED328-689F-4E7A-8412-9CCF9628CF8D}"/>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sz="3600" b="0" i="0" kern="1200">
                <a:solidFill>
                  <a:schemeClr val="bg2"/>
                </a:solidFill>
                <a:latin typeface="+mj-lt"/>
                <a:ea typeface="+mj-ea"/>
                <a:cs typeface="+mj-cs"/>
              </a:rPr>
              <a:t>Hva er seksualitet?</a:t>
            </a:r>
          </a:p>
        </p:txBody>
      </p:sp>
      <p:sp>
        <p:nvSpPr>
          <p:cNvPr id="4" name="Plassholder for tekst 3">
            <a:extLst>
              <a:ext uri="{FF2B5EF4-FFF2-40B4-BE49-F238E27FC236}">
                <a16:creationId xmlns:a16="http://schemas.microsoft.com/office/drawing/2014/main" id="{E96B6575-5E95-4534-A211-74C16E4666A7}"/>
              </a:ext>
            </a:extLst>
          </p:cNvPr>
          <p:cNvSpPr>
            <a:spLocks noGrp="1"/>
          </p:cNvSpPr>
          <p:nvPr>
            <p:ph type="body" sz="half" idx="2"/>
          </p:nvPr>
        </p:nvSpPr>
        <p:spPr>
          <a:xfrm>
            <a:off x="1154955" y="5420847"/>
            <a:ext cx="8825658" cy="582020"/>
          </a:xfrm>
        </p:spPr>
        <p:txBody>
          <a:bodyPr vert="horz" lIns="91440" tIns="45720" rIns="91440" bIns="45720" rtlCol="0" anchor="t">
            <a:normAutofit/>
          </a:bodyPr>
          <a:lstStyle/>
          <a:p>
            <a:r>
              <a:rPr lang="en-US" sz="1600" b="0" i="0" kern="1200" cap="all">
                <a:solidFill>
                  <a:schemeClr val="accent1"/>
                </a:solidFill>
                <a:latin typeface="+mn-lt"/>
                <a:ea typeface="+mn-ea"/>
                <a:cs typeface="+mn-cs"/>
                <a:hlinkClick r:id="rId4"/>
              </a:rPr>
              <a:t>https://www.youtube.com/watch?v=GAFv3BNf53Q</a:t>
            </a:r>
            <a:endParaRPr lang="en-US" sz="1600" b="0" i="0" kern="1200" cap="all">
              <a:solidFill>
                <a:schemeClr val="accent1"/>
              </a:solidFill>
              <a:latin typeface="+mn-lt"/>
              <a:ea typeface="+mn-ea"/>
              <a:cs typeface="+mn-cs"/>
            </a:endParaRPr>
          </a:p>
        </p:txBody>
      </p:sp>
      <p:pic>
        <p:nvPicPr>
          <p:cNvPr id="5" name="Plassholder for bilde 4">
            <a:extLst>
              <a:ext uri="{FF2B5EF4-FFF2-40B4-BE49-F238E27FC236}">
                <a16:creationId xmlns:a16="http://schemas.microsoft.com/office/drawing/2014/main" id="{F6F246E7-E77A-44DD-94BF-81EB0A4A3E6D}"/>
              </a:ext>
            </a:extLst>
          </p:cNvPr>
          <p:cNvPicPr>
            <a:picLocks noGrp="1" noChangeAspect="1"/>
          </p:cNvPicPr>
          <p:nvPr>
            <p:ph type="pic" idx="1"/>
          </p:nvPr>
        </p:nvPicPr>
        <p:blipFill rotWithShape="1">
          <a:blip r:embed="rId5">
            <a:extLst/>
          </a:blip>
          <a:srcRect t="31019" b="28564"/>
          <a:stretch/>
        </p:blipFill>
        <p:spPr>
          <a:xfrm>
            <a:off x="1154953" y="471948"/>
            <a:ext cx="8825659" cy="410005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0620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Seksuell stige</a:t>
            </a:r>
          </a:p>
        </p:txBody>
      </p:sp>
      <p:sp>
        <p:nvSpPr>
          <p:cNvPr id="3" name="Plassholder for innhold 2"/>
          <p:cNvSpPr>
            <a:spLocks noGrp="1"/>
          </p:cNvSpPr>
          <p:nvPr>
            <p:ph idx="1"/>
          </p:nvPr>
        </p:nvSpPr>
        <p:spPr>
          <a:xfrm>
            <a:off x="-52080" y="4649695"/>
            <a:ext cx="4533899" cy="2005106"/>
          </a:xfrm>
        </p:spPr>
        <p:txBody>
          <a:bodyPr>
            <a:normAutofit/>
          </a:bodyPr>
          <a:lstStyle/>
          <a:p>
            <a:pPr marL="2743200" lvl="6" indent="0">
              <a:buNone/>
            </a:pPr>
            <a:r>
              <a:rPr lang="nb-NO" sz="1400" b="1" dirty="0"/>
              <a:t>Klem</a:t>
            </a:r>
          </a:p>
          <a:p>
            <a:pPr marL="2743200" lvl="6" indent="0">
              <a:buNone/>
            </a:pPr>
            <a:r>
              <a:rPr lang="nb-NO" sz="1400" b="1" dirty="0"/>
              <a:t>Kyss</a:t>
            </a:r>
          </a:p>
        </p:txBody>
      </p:sp>
      <p:cxnSp>
        <p:nvCxnSpPr>
          <p:cNvPr id="5" name="Vinkel 4"/>
          <p:cNvCxnSpPr/>
          <p:nvPr/>
        </p:nvCxnSpPr>
        <p:spPr>
          <a:xfrm flipV="1">
            <a:off x="796813" y="5325292"/>
            <a:ext cx="2850776" cy="104349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Vinkel 7"/>
          <p:cNvCxnSpPr/>
          <p:nvPr/>
        </p:nvCxnSpPr>
        <p:spPr>
          <a:xfrm rot="5400000" flipH="1" flipV="1">
            <a:off x="3572798" y="3593310"/>
            <a:ext cx="1818043" cy="164592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Vinkel 9"/>
          <p:cNvCxnSpPr/>
          <p:nvPr/>
        </p:nvCxnSpPr>
        <p:spPr>
          <a:xfrm flipV="1">
            <a:off x="5304780" y="2692976"/>
            <a:ext cx="2635623" cy="79606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 name="TekstSylinder 3"/>
          <p:cNvSpPr txBox="1"/>
          <p:nvPr/>
        </p:nvSpPr>
        <p:spPr>
          <a:xfrm>
            <a:off x="495300" y="5477706"/>
            <a:ext cx="1885203" cy="738664"/>
          </a:xfrm>
          <a:prstGeom prst="rect">
            <a:avLst/>
          </a:prstGeom>
          <a:noFill/>
        </p:spPr>
        <p:txBody>
          <a:bodyPr wrap="square" rtlCol="0">
            <a:spAutoFit/>
          </a:bodyPr>
          <a:lstStyle/>
          <a:p>
            <a:r>
              <a:rPr lang="nb-NO" sz="1400" b="1" dirty="0"/>
              <a:t>Sitte ved siden av</a:t>
            </a:r>
          </a:p>
          <a:p>
            <a:r>
              <a:rPr lang="nb-NO" sz="1400" b="1" dirty="0"/>
              <a:t>Blikkontakt</a:t>
            </a:r>
          </a:p>
          <a:p>
            <a:r>
              <a:rPr lang="nb-NO" sz="1400" b="1" dirty="0"/>
              <a:t>Holde i hånda</a:t>
            </a:r>
          </a:p>
        </p:txBody>
      </p:sp>
      <p:sp>
        <p:nvSpPr>
          <p:cNvPr id="6" name="TekstSylinder 5"/>
          <p:cNvSpPr txBox="1"/>
          <p:nvPr/>
        </p:nvSpPr>
        <p:spPr>
          <a:xfrm>
            <a:off x="3961484" y="4077716"/>
            <a:ext cx="1074333" cy="523220"/>
          </a:xfrm>
          <a:prstGeom prst="rect">
            <a:avLst/>
          </a:prstGeom>
          <a:noFill/>
        </p:spPr>
        <p:txBody>
          <a:bodyPr wrap="none" rtlCol="0">
            <a:spAutoFit/>
          </a:bodyPr>
          <a:lstStyle/>
          <a:p>
            <a:r>
              <a:rPr lang="nb-NO" sz="1400" b="1" dirty="0"/>
              <a:t>Tungekyss</a:t>
            </a:r>
          </a:p>
          <a:p>
            <a:endParaRPr lang="nb-NO" sz="1400" dirty="0"/>
          </a:p>
        </p:txBody>
      </p:sp>
      <p:sp>
        <p:nvSpPr>
          <p:cNvPr id="7" name="TekstSylinder 6"/>
          <p:cNvSpPr txBox="1"/>
          <p:nvPr/>
        </p:nvSpPr>
        <p:spPr>
          <a:xfrm>
            <a:off x="5633311" y="3124922"/>
            <a:ext cx="2307092" cy="307777"/>
          </a:xfrm>
          <a:prstGeom prst="rect">
            <a:avLst/>
          </a:prstGeom>
          <a:noFill/>
        </p:spPr>
        <p:txBody>
          <a:bodyPr wrap="square" rtlCol="0">
            <a:spAutoFit/>
          </a:bodyPr>
          <a:lstStyle/>
          <a:p>
            <a:r>
              <a:rPr lang="nb-NO" sz="1400" b="1" dirty="0"/>
              <a:t>Berøring</a:t>
            </a:r>
          </a:p>
        </p:txBody>
      </p:sp>
      <p:sp>
        <p:nvSpPr>
          <p:cNvPr id="9" name="TekstSylinder 8"/>
          <p:cNvSpPr txBox="1"/>
          <p:nvPr/>
        </p:nvSpPr>
        <p:spPr>
          <a:xfrm>
            <a:off x="6896100" y="2362130"/>
            <a:ext cx="881973" cy="307777"/>
          </a:xfrm>
          <a:prstGeom prst="rect">
            <a:avLst/>
          </a:prstGeom>
          <a:noFill/>
        </p:spPr>
        <p:txBody>
          <a:bodyPr wrap="none" rtlCol="0">
            <a:spAutoFit/>
          </a:bodyPr>
          <a:lstStyle/>
          <a:p>
            <a:r>
              <a:rPr lang="nb-NO" sz="1400" b="1" dirty="0"/>
              <a:t>Samleie</a:t>
            </a:r>
          </a:p>
        </p:txBody>
      </p:sp>
      <p:sp>
        <p:nvSpPr>
          <p:cNvPr id="11" name="TekstSylinder 10"/>
          <p:cNvSpPr txBox="1"/>
          <p:nvPr/>
        </p:nvSpPr>
        <p:spPr>
          <a:xfrm>
            <a:off x="8547100" y="4231604"/>
            <a:ext cx="2945037" cy="369332"/>
          </a:xfrm>
          <a:prstGeom prst="rect">
            <a:avLst/>
          </a:prstGeom>
          <a:noFill/>
        </p:spPr>
        <p:txBody>
          <a:bodyPr wrap="none" rtlCol="0">
            <a:spAutoFit/>
          </a:bodyPr>
          <a:lstStyle/>
          <a:p>
            <a:r>
              <a:rPr lang="nb-NO" b="1" dirty="0"/>
              <a:t>Er det smart å ta heisen?</a:t>
            </a:r>
          </a:p>
        </p:txBody>
      </p:sp>
      <p:cxnSp>
        <p:nvCxnSpPr>
          <p:cNvPr id="13" name="Rett pil 12"/>
          <p:cNvCxnSpPr/>
          <p:nvPr/>
        </p:nvCxnSpPr>
        <p:spPr>
          <a:xfrm flipH="1" flipV="1">
            <a:off x="8051800" y="2908300"/>
            <a:ext cx="38100" cy="346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35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9650" y="876848"/>
            <a:ext cx="8761413" cy="706964"/>
          </a:xfrm>
        </p:spPr>
        <p:txBody>
          <a:bodyPr/>
          <a:lstStyle/>
          <a:p>
            <a:r>
              <a:rPr lang="nb-NO" b="1" dirty="0"/>
              <a:t>Debutalder</a:t>
            </a:r>
          </a:p>
        </p:txBody>
      </p:sp>
      <p:sp>
        <p:nvSpPr>
          <p:cNvPr id="3" name="Plassholder for innhold 2"/>
          <p:cNvSpPr>
            <a:spLocks noGrp="1"/>
          </p:cNvSpPr>
          <p:nvPr>
            <p:ph idx="1"/>
          </p:nvPr>
        </p:nvSpPr>
        <p:spPr>
          <a:xfrm>
            <a:off x="1079650" y="2603500"/>
            <a:ext cx="8825659" cy="3416300"/>
          </a:xfrm>
        </p:spPr>
        <p:txBody>
          <a:bodyPr/>
          <a:lstStyle/>
          <a:p>
            <a:pPr marL="0" indent="0">
              <a:buNone/>
            </a:pPr>
            <a:endParaRPr lang="nb-NO" dirty="0"/>
          </a:p>
          <a:p>
            <a:r>
              <a:rPr lang="nb-NO" dirty="0"/>
              <a:t>Når er det vanlig å debutere seksuelt?</a:t>
            </a:r>
          </a:p>
          <a:p>
            <a:endParaRPr lang="nb-NO" dirty="0"/>
          </a:p>
          <a:p>
            <a:r>
              <a:rPr lang="nb-NO" dirty="0"/>
              <a:t>Seksuell lavalder</a:t>
            </a:r>
          </a:p>
          <a:p>
            <a:endParaRPr lang="nb-NO" dirty="0"/>
          </a:p>
        </p:txBody>
      </p:sp>
      <p:pic>
        <p:nvPicPr>
          <p:cNvPr id="4" name="Bilde 3"/>
          <p:cNvPicPr>
            <a:picLocks noChangeAspect="1"/>
          </p:cNvPicPr>
          <p:nvPr/>
        </p:nvPicPr>
        <p:blipFill>
          <a:blip r:embed="rId3"/>
          <a:stretch>
            <a:fillRect/>
          </a:stretch>
        </p:blipFill>
        <p:spPr>
          <a:xfrm>
            <a:off x="6460837" y="2603500"/>
            <a:ext cx="4741796" cy="2654300"/>
          </a:xfrm>
          <a:prstGeom prst="rect">
            <a:avLst/>
          </a:prstGeom>
        </p:spPr>
      </p:pic>
    </p:spTree>
    <p:extLst>
      <p:ext uri="{BB962C8B-B14F-4D97-AF65-F5344CB8AC3E}">
        <p14:creationId xmlns:p14="http://schemas.microsoft.com/office/powerpoint/2010/main" val="49433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58BAC6-93B7-4844-888A-C886EA14FF81}"/>
              </a:ext>
            </a:extLst>
          </p:cNvPr>
          <p:cNvSpPr>
            <a:spLocks noGrp="1"/>
          </p:cNvSpPr>
          <p:nvPr>
            <p:ph type="title"/>
          </p:nvPr>
        </p:nvSpPr>
        <p:spPr/>
        <p:txBody>
          <a:bodyPr/>
          <a:lstStyle/>
          <a:p>
            <a:r>
              <a:rPr lang="nb-NO" b="1" dirty="0"/>
              <a:t>Hva med porno?</a:t>
            </a:r>
          </a:p>
        </p:txBody>
      </p:sp>
      <p:sp>
        <p:nvSpPr>
          <p:cNvPr id="3" name="Plassholder for innhold 2">
            <a:extLst>
              <a:ext uri="{FF2B5EF4-FFF2-40B4-BE49-F238E27FC236}">
                <a16:creationId xmlns:a16="http://schemas.microsoft.com/office/drawing/2014/main" id="{4EB1534B-C4E9-42C6-B26D-17DBA5AC07CD}"/>
              </a:ext>
            </a:extLst>
          </p:cNvPr>
          <p:cNvSpPr>
            <a:spLocks noGrp="1"/>
          </p:cNvSpPr>
          <p:nvPr>
            <p:ph idx="1"/>
          </p:nvPr>
        </p:nvSpPr>
        <p:spPr/>
        <p:txBody>
          <a:bodyPr/>
          <a:lstStyle/>
          <a:p>
            <a:pPr marL="0" indent="0">
              <a:buNone/>
            </a:pPr>
            <a:endParaRPr lang="nb-NO" dirty="0"/>
          </a:p>
          <a:p>
            <a:r>
              <a:rPr lang="nb-NO" sz="2400" dirty="0"/>
              <a:t>Porno er ikke er noen sex-bruksanvisning</a:t>
            </a:r>
          </a:p>
          <a:p>
            <a:endParaRPr lang="nb-NO" sz="2400" dirty="0"/>
          </a:p>
          <a:p>
            <a:r>
              <a:rPr lang="nb-NO" sz="2400" dirty="0"/>
              <a:t>Porno er ofte </a:t>
            </a:r>
            <a:r>
              <a:rPr lang="nb-NO" sz="2400" u="sng" dirty="0"/>
              <a:t>veldig</a:t>
            </a:r>
            <a:r>
              <a:rPr lang="nb-NO" sz="2400" dirty="0"/>
              <a:t> lite realistisk</a:t>
            </a:r>
          </a:p>
          <a:p>
            <a:endParaRPr lang="nb-NO" sz="2400" dirty="0"/>
          </a:p>
        </p:txBody>
      </p:sp>
    </p:spTree>
    <p:extLst>
      <p:ext uri="{BB962C8B-B14F-4D97-AF65-F5344CB8AC3E}">
        <p14:creationId xmlns:p14="http://schemas.microsoft.com/office/powerpoint/2010/main" val="3755771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FDA5F-62C9-435B-BE30-981D499DE127}"/>
              </a:ext>
            </a:extLst>
          </p:cNvPr>
          <p:cNvSpPr>
            <a:spLocks noGrp="1"/>
          </p:cNvSpPr>
          <p:nvPr>
            <p:ph type="title"/>
          </p:nvPr>
        </p:nvSpPr>
        <p:spPr/>
        <p:txBody>
          <a:bodyPr/>
          <a:lstStyle/>
          <a:p>
            <a:r>
              <a:rPr lang="nb-NO" b="1" dirty="0"/>
              <a:t>Hva er vold?</a:t>
            </a:r>
            <a:endParaRPr lang="nb-NO" dirty="0"/>
          </a:p>
        </p:txBody>
      </p:sp>
      <p:sp>
        <p:nvSpPr>
          <p:cNvPr id="3" name="Plassholder for innhold 2">
            <a:extLst>
              <a:ext uri="{FF2B5EF4-FFF2-40B4-BE49-F238E27FC236}">
                <a16:creationId xmlns:a16="http://schemas.microsoft.com/office/drawing/2014/main" id="{F31F9194-7B04-42BE-86FF-602BFBCADF60}"/>
              </a:ext>
            </a:extLst>
          </p:cNvPr>
          <p:cNvSpPr>
            <a:spLocks noGrp="1"/>
          </p:cNvSpPr>
          <p:nvPr>
            <p:ph idx="1"/>
          </p:nvPr>
        </p:nvSpPr>
        <p:spPr>
          <a:xfrm>
            <a:off x="1154954" y="2870200"/>
            <a:ext cx="5271245" cy="3280832"/>
          </a:xfrm>
        </p:spPr>
        <p:txBody>
          <a:bodyPr>
            <a:normAutofit/>
          </a:bodyPr>
          <a:lstStyle/>
          <a:p>
            <a:r>
              <a:rPr lang="nb-NO" sz="2000" i="1" dirty="0">
                <a:solidFill>
                  <a:prstClr val="black">
                    <a:lumMod val="75000"/>
                    <a:lumOff val="25000"/>
                  </a:prstClr>
                </a:solidFill>
              </a:rPr>
              <a:t>« Vold er enhver handling rettet mot en annen person, som gjennom at denne skader, skremmer eller krenker, får den personen til å gjøre noe mot sin vilje eller slutter å gjøre noe den vil» </a:t>
            </a:r>
            <a:r>
              <a:rPr lang="nb-NO" sz="2000" dirty="0">
                <a:solidFill>
                  <a:prstClr val="black">
                    <a:lumMod val="75000"/>
                    <a:lumOff val="25000"/>
                  </a:prstClr>
                </a:solidFill>
              </a:rPr>
              <a:t>(Per Isdal, Alternativ Til Vold</a:t>
            </a:r>
            <a:r>
              <a:rPr lang="nb-NO" dirty="0">
                <a:solidFill>
                  <a:prstClr val="black">
                    <a:lumMod val="75000"/>
                    <a:lumOff val="25000"/>
                  </a:prstClr>
                </a:solidFill>
              </a:rPr>
              <a:t>)</a:t>
            </a:r>
          </a:p>
          <a:p>
            <a:endParaRPr lang="nb-NO" dirty="0"/>
          </a:p>
        </p:txBody>
      </p:sp>
      <p:pic>
        <p:nvPicPr>
          <p:cNvPr id="4" name="Plassholder for innhold 7">
            <a:extLst>
              <a:ext uri="{FF2B5EF4-FFF2-40B4-BE49-F238E27FC236}">
                <a16:creationId xmlns:a16="http://schemas.microsoft.com/office/drawing/2014/main" id="{63EC2672-EE88-4654-9CAD-413FDFA10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707" y="2991074"/>
            <a:ext cx="3314700" cy="2209800"/>
          </a:xfrm>
          <a:prstGeom prst="rect">
            <a:avLst/>
          </a:prstGeom>
        </p:spPr>
      </p:pic>
    </p:spTree>
    <p:extLst>
      <p:ext uri="{BB962C8B-B14F-4D97-AF65-F5344CB8AC3E}">
        <p14:creationId xmlns:p14="http://schemas.microsoft.com/office/powerpoint/2010/main" val="1888692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styrerom">
  <a:themeElements>
    <a:clrScheme name="Ion-styrer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styrer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styrer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TotalTime>
  <Words>3215</Words>
  <Application>Microsoft Office PowerPoint</Application>
  <PresentationFormat>Widescreen</PresentationFormat>
  <Paragraphs>387</Paragraphs>
  <Slides>27</Slides>
  <Notes>26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Calibri</vt:lpstr>
      <vt:lpstr>Century Gothic</vt:lpstr>
      <vt:lpstr>Wingdings 3</vt:lpstr>
      <vt:lpstr>Ion-styrerom</vt:lpstr>
      <vt:lpstr>SEKSUELL HELSE</vt:lpstr>
      <vt:lpstr>I dag skal vi snakke om </vt:lpstr>
      <vt:lpstr>Hva er forelskelse?</vt:lpstr>
      <vt:lpstr>Seksualitet</vt:lpstr>
      <vt:lpstr>Hva er seksualitet?</vt:lpstr>
      <vt:lpstr>Seksuell stige</vt:lpstr>
      <vt:lpstr>Debutalder</vt:lpstr>
      <vt:lpstr>Hva med porno?</vt:lpstr>
      <vt:lpstr>Hva er vold?</vt:lpstr>
      <vt:lpstr>Ulike typer vold</vt:lpstr>
      <vt:lpstr>Hvor vanlig er voldtekt?</vt:lpstr>
      <vt:lpstr>Diskuter</vt:lpstr>
      <vt:lpstr>Samtykke</vt:lpstr>
      <vt:lpstr>Voldtekt i straffeloven §192</vt:lpstr>
      <vt:lpstr>Du kan få hjelp</vt:lpstr>
      <vt:lpstr>#NeiErNei</vt:lpstr>
      <vt:lpstr>Case </vt:lpstr>
      <vt:lpstr>Snakk sammen!</vt:lpstr>
      <vt:lpstr>Prevensjon - Forebygge graviditet og hindre spredning av seksuelt overførbare infeksjoner </vt:lpstr>
      <vt:lpstr>Seksuelt overførbare sykdommer</vt:lpstr>
      <vt:lpstr>SOI – 3 kategorier</vt:lpstr>
      <vt:lpstr>Graviditet</vt:lpstr>
      <vt:lpstr>Selvbestemt abort</vt:lpstr>
      <vt:lpstr>PowerPoint-presentasjon</vt:lpstr>
      <vt:lpstr>Kondomtrening</vt:lpstr>
      <vt:lpstr> LYKKE TIL !!!  </vt:lpstr>
      <vt:lpstr>Referanser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SEKSUELL HELSE</dc:title>
  <dc:creator>Tone-Merethe Meling</dc:creator>
  <cp:lastModifiedBy>Tone-Merethe Meling</cp:lastModifiedBy>
  <cp:revision>3</cp:revision>
  <dcterms:created xsi:type="dcterms:W3CDTF">2019-10-30T11:31:25Z</dcterms:created>
  <dcterms:modified xsi:type="dcterms:W3CDTF">2019-11-04T09:59:04Z</dcterms:modified>
</cp:coreProperties>
</file>