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>
        <p:scale>
          <a:sx n="156" d="100"/>
          <a:sy n="156" d="100"/>
        </p:scale>
        <p:origin x="-17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66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5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6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1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6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0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9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6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7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6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8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8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6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1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5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7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49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3E2C28A-AA13-F94D-9FCC-D4E805BE9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		ROMERRIKET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9EF969-0BDD-B54B-833A-3522A79D4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Arial"/>
              <a:buChar char="•"/>
            </a:pPr>
            <a:r>
              <a:rPr lang="en-US" cap="none" dirty="0" err="1"/>
              <a:t>Byen</a:t>
            </a:r>
            <a:r>
              <a:rPr lang="en-US" cap="none" dirty="0"/>
              <a:t> </a:t>
            </a:r>
            <a:r>
              <a:rPr lang="en-US" cap="none" dirty="0" err="1"/>
              <a:t>blir</a:t>
            </a:r>
            <a:r>
              <a:rPr lang="en-US" cap="none" dirty="0"/>
              <a:t> </a:t>
            </a:r>
            <a:r>
              <a:rPr lang="en-US" cap="none" dirty="0" err="1"/>
              <a:t>grunnlagt</a:t>
            </a:r>
            <a:endParaRPr lang="en-US" cap="none" dirty="0"/>
          </a:p>
          <a:p>
            <a:pPr algn="l">
              <a:buFont typeface="Arial"/>
              <a:buChar char="•"/>
            </a:pPr>
            <a:r>
              <a:rPr lang="en-US" cap="none" dirty="0" err="1"/>
              <a:t>Republikken</a:t>
            </a:r>
            <a:endParaRPr lang="en-US" cap="none" dirty="0"/>
          </a:p>
          <a:p>
            <a:pPr algn="l">
              <a:buFont typeface="Arial"/>
              <a:buChar char="•"/>
            </a:pPr>
            <a:r>
              <a:rPr lang="en-US" cap="none" dirty="0"/>
              <a:t>Keiser </a:t>
            </a:r>
            <a:r>
              <a:rPr lang="en-US" cap="none" dirty="0" err="1"/>
              <a:t>augustus</a:t>
            </a:r>
            <a:endParaRPr lang="en-US" cap="none" dirty="0"/>
          </a:p>
          <a:p>
            <a:pPr algn="l">
              <a:buFont typeface="Arial"/>
              <a:buChar char="•"/>
            </a:pPr>
            <a:r>
              <a:rPr lang="en-US" cap="none" dirty="0" err="1"/>
              <a:t>Underholdning</a:t>
            </a:r>
            <a:r>
              <a:rPr lang="en-US" cap="none" dirty="0"/>
              <a:t> </a:t>
            </a:r>
            <a:r>
              <a:rPr lang="en-US" cap="none" dirty="0" err="1"/>
              <a:t>og</a:t>
            </a:r>
            <a:r>
              <a:rPr lang="en-US" cap="none" dirty="0"/>
              <a:t> </a:t>
            </a:r>
            <a:r>
              <a:rPr lang="en-US" cap="none" dirty="0" err="1"/>
              <a:t>gladiatorer</a:t>
            </a:r>
            <a:endParaRPr lang="en-US" cap="none" dirty="0"/>
          </a:p>
          <a:p>
            <a:pPr algn="l">
              <a:buFont typeface="Arial"/>
              <a:buChar char="•"/>
            </a:pPr>
            <a:r>
              <a:rPr lang="en-US" cap="none" dirty="0" err="1"/>
              <a:t>Hvordan</a:t>
            </a:r>
            <a:r>
              <a:rPr lang="en-US" cap="none" dirty="0"/>
              <a:t>  de </a:t>
            </a:r>
            <a:r>
              <a:rPr lang="en-US" cap="none" dirty="0" err="1"/>
              <a:t>ble</a:t>
            </a:r>
            <a:r>
              <a:rPr lang="en-US" cap="none" dirty="0"/>
              <a:t> </a:t>
            </a:r>
            <a:r>
              <a:rPr lang="en-US" cap="none" dirty="0" err="1"/>
              <a:t>kristne</a:t>
            </a:r>
            <a:endParaRPr lang="en-US" cap="none" dirty="0"/>
          </a:p>
          <a:p>
            <a:pPr algn="l">
              <a:buFont typeface="Arial"/>
              <a:buChar char="•"/>
            </a:pPr>
            <a:r>
              <a:rPr lang="en-US" cap="none" dirty="0" err="1"/>
              <a:t>Hvorfor</a:t>
            </a:r>
            <a:r>
              <a:rPr lang="en-US" cap="none" dirty="0"/>
              <a:t> det </a:t>
            </a:r>
            <a:r>
              <a:rPr lang="en-US" cap="none" dirty="0" err="1"/>
              <a:t>gikk</a:t>
            </a:r>
            <a:r>
              <a:rPr lang="en-US" cap="none" dirty="0"/>
              <a:t> </a:t>
            </a:r>
            <a:r>
              <a:rPr lang="en-US" cap="none" dirty="0" err="1"/>
              <a:t>i</a:t>
            </a:r>
            <a:r>
              <a:rPr lang="en-US" cap="none" dirty="0"/>
              <a:t> </a:t>
            </a:r>
            <a:r>
              <a:rPr lang="en-US" cap="none" dirty="0" err="1"/>
              <a:t>opPløsning</a:t>
            </a:r>
            <a:endParaRPr lang="en-US" cap="none" dirty="0"/>
          </a:p>
        </p:txBody>
      </p:sp>
      <p:pic>
        <p:nvPicPr>
          <p:cNvPr id="1028" name="Picture 4" descr="Sofie&amp;#39;s blogg: Utrykkshistorie: Romerriket">
            <a:extLst>
              <a:ext uri="{FF2B5EF4-FFF2-40B4-BE49-F238E27FC236}">
                <a16:creationId xmlns:a16="http://schemas.microsoft.com/office/drawing/2014/main" id="{1C267BEB-6860-454B-AE80-0163DE23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7" y="1252329"/>
            <a:ext cx="7561609" cy="53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EFB008-8E6F-B649-83AE-32ADFBC8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Aleksandria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FA86F0B-B8AD-FE42-9B8E-C2C08EDCFC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33" y="2388848"/>
            <a:ext cx="50800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2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31FE5-E738-F44D-9F32-80B0362E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nb-NO" dirty="0"/>
              <a:t>Vesuv</a:t>
            </a:r>
          </a:p>
        </p:txBody>
      </p:sp>
      <p:sp>
        <p:nvSpPr>
          <p:cNvPr id="11272" name="Content Placeholder 11271">
            <a:extLst>
              <a:ext uri="{FF2B5EF4-FFF2-40B4-BE49-F238E27FC236}">
                <a16:creationId xmlns:a16="http://schemas.microsoft.com/office/drawing/2014/main" id="{D185B8A7-2ACC-4F5E-9710-F0EFE094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en-US" dirty="0" err="1"/>
              <a:t>År</a:t>
            </a:r>
            <a:r>
              <a:rPr lang="en-US" dirty="0"/>
              <a:t> 79 </a:t>
            </a:r>
          </a:p>
          <a:p>
            <a:r>
              <a:rPr lang="en-US" dirty="0" err="1"/>
              <a:t>Utbrudd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vulkanen</a:t>
            </a:r>
            <a:r>
              <a:rPr lang="en-US" dirty="0"/>
              <a:t> </a:t>
            </a:r>
            <a:r>
              <a:rPr lang="en-US" dirty="0" err="1"/>
              <a:t>Vesuv</a:t>
            </a:r>
            <a:endParaRPr lang="en-US" dirty="0"/>
          </a:p>
          <a:p>
            <a:r>
              <a:rPr lang="en-US" dirty="0" err="1"/>
              <a:t>Området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rammet</a:t>
            </a:r>
            <a:endParaRPr lang="en-US" dirty="0"/>
          </a:p>
          <a:p>
            <a:r>
              <a:rPr lang="en-US" dirty="0"/>
              <a:t>Pompeii </a:t>
            </a:r>
            <a:r>
              <a:rPr lang="en-US" dirty="0" err="1"/>
              <a:t>og</a:t>
            </a:r>
            <a:r>
              <a:rPr lang="en-US" dirty="0"/>
              <a:t> Herculaneum </a:t>
            </a:r>
            <a:r>
              <a:rPr lang="en-US" dirty="0" err="1"/>
              <a:t>begraves</a:t>
            </a:r>
            <a:r>
              <a:rPr lang="en-US" dirty="0"/>
              <a:t> I aske, bare </a:t>
            </a:r>
            <a:r>
              <a:rPr lang="en-US" dirty="0" err="1"/>
              <a:t>hustak</a:t>
            </a:r>
            <a:r>
              <a:rPr lang="en-US" dirty="0"/>
              <a:t> er </a:t>
            </a:r>
            <a:r>
              <a:rPr lang="en-US" dirty="0" err="1"/>
              <a:t>sylige</a:t>
            </a:r>
            <a:endParaRPr lang="en-US" dirty="0"/>
          </a:p>
          <a:p>
            <a:r>
              <a:rPr lang="en-US" dirty="0" err="1"/>
              <a:t>Arkeologer</a:t>
            </a:r>
            <a:r>
              <a:rPr lang="en-US" dirty="0"/>
              <a:t> graver </a:t>
            </a:r>
            <a:r>
              <a:rPr lang="en-US" dirty="0" err="1"/>
              <a:t>frem</a:t>
            </a:r>
            <a:r>
              <a:rPr lang="en-US" dirty="0"/>
              <a:t> </a:t>
            </a:r>
            <a:r>
              <a:rPr lang="en-US" dirty="0" err="1"/>
              <a:t>hus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1800-tallet</a:t>
            </a:r>
          </a:p>
          <a:p>
            <a:r>
              <a:rPr lang="en-US" dirty="0" err="1"/>
              <a:t>Hulrom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mennesker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dyr</a:t>
            </a:r>
            <a:r>
              <a:rPr lang="en-US" dirty="0"/>
              <a:t>, </a:t>
            </a:r>
            <a:r>
              <a:rPr lang="en-US" dirty="0" err="1"/>
              <a:t>levende</a:t>
            </a:r>
            <a:r>
              <a:rPr lang="en-US" dirty="0"/>
              <a:t> </a:t>
            </a:r>
            <a:r>
              <a:rPr lang="en-US" dirty="0" err="1"/>
              <a:t>begravd</a:t>
            </a:r>
            <a:endParaRPr lang="en-US" dirty="0"/>
          </a:p>
          <a:p>
            <a:r>
              <a:rPr lang="en-US" dirty="0" err="1"/>
              <a:t>Spryte</a:t>
            </a:r>
            <a:r>
              <a:rPr lang="en-US" dirty="0"/>
              <a:t> </a:t>
            </a:r>
            <a:r>
              <a:rPr lang="en-US" dirty="0" err="1"/>
              <a:t>gips</a:t>
            </a:r>
            <a:r>
              <a:rPr lang="en-US" dirty="0"/>
              <a:t> inn I </a:t>
            </a:r>
            <a:r>
              <a:rPr lang="en-US" dirty="0" err="1"/>
              <a:t>dette</a:t>
            </a:r>
            <a:r>
              <a:rPr lang="en-US" dirty="0"/>
              <a:t>, </a:t>
            </a:r>
            <a:r>
              <a:rPr lang="en-US" dirty="0" err="1"/>
              <a:t>stivnet</a:t>
            </a:r>
            <a:r>
              <a:rPr lang="en-US" dirty="0"/>
              <a:t>, </a:t>
            </a:r>
            <a:r>
              <a:rPr lang="en-US" dirty="0" err="1"/>
              <a:t>kunne</a:t>
            </a:r>
            <a:r>
              <a:rPr lang="en-US" dirty="0"/>
              <a:t> se </a:t>
            </a:r>
            <a:r>
              <a:rPr lang="en-US" dirty="0" err="1"/>
              <a:t>hvordan</a:t>
            </a:r>
            <a:r>
              <a:rPr lang="en-US" dirty="0"/>
              <a:t> de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E7F409D-7BF7-6B45-AF8B-659939DDD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18850" b="2"/>
          <a:stretch/>
        </p:blipFill>
        <p:spPr bwMode="auto"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9" name="Group 238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240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322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70" name="Picture 6" descr="Pompeii | Les om byens store hemmeligheter | Historienet.no">
            <a:extLst>
              <a:ext uri="{FF2B5EF4-FFF2-40B4-BE49-F238E27FC236}">
                <a16:creationId xmlns:a16="http://schemas.microsoft.com/office/drawing/2014/main" id="{5FDC8F13-D5C0-014F-ACCA-1A9D96B97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r="-2" b="-2"/>
          <a:stretch/>
        </p:blipFill>
        <p:spPr bwMode="auto"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2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E478A2-588E-9941-9372-E6D17629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nb-NO" dirty="0"/>
              <a:t>RIKE FAMILIER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40E4A2-BA66-7347-9C55-F696B21A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500" dirty="0"/>
              <a:t>Slavene: Alt kroppsarbeid og gjerne lærer for barna i huset, noen lege eller bibliotekarer</a:t>
            </a:r>
          </a:p>
          <a:p>
            <a:pPr>
              <a:lnSpc>
                <a:spcPct val="90000"/>
              </a:lnSpc>
            </a:pPr>
            <a:r>
              <a:rPr lang="nb-NO" sz="1500" dirty="0"/>
              <a:t>Ofte en stor gård utenfor byen, sommeren når det var varmt i byene</a:t>
            </a:r>
          </a:p>
          <a:p>
            <a:pPr>
              <a:lnSpc>
                <a:spcPct val="90000"/>
              </a:lnSpc>
            </a:pPr>
            <a:r>
              <a:rPr lang="nb-NO" sz="1500" dirty="0"/>
              <a:t>Søppelstank i byen om sommeren</a:t>
            </a:r>
          </a:p>
          <a:p>
            <a:pPr>
              <a:lnSpc>
                <a:spcPct val="90000"/>
              </a:lnSpc>
            </a:pPr>
            <a:r>
              <a:rPr lang="nb-NO" sz="1500" dirty="0"/>
              <a:t>Lå når de spiste</a:t>
            </a:r>
          </a:p>
          <a:p>
            <a:pPr>
              <a:lnSpc>
                <a:spcPct val="90000"/>
              </a:lnSpc>
            </a:pPr>
            <a:r>
              <a:rPr lang="nb-NO" sz="1500" dirty="0"/>
              <a:t>Fest: østers og muslinger fra Sør-Italia, papegøyefisk fra Afrika, traner fra Spania, ristede nøtter og honning fra Russland, dadler fra Egypt, vin fra Hellas</a:t>
            </a:r>
          </a:p>
        </p:txBody>
      </p:sp>
      <p:pic>
        <p:nvPicPr>
          <p:cNvPr id="12290" name="Picture 2" descr="Ancient Rome foods | Sutori">
            <a:extLst>
              <a:ext uri="{FF2B5EF4-FFF2-40B4-BE49-F238E27FC236}">
                <a16:creationId xmlns:a16="http://schemas.microsoft.com/office/drawing/2014/main" id="{B1EC40D1-97A7-7A40-8292-6BF6EE6AA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4" b="1"/>
          <a:stretch/>
        </p:blipFill>
        <p:spPr bwMode="auto"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3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48168E-A4BE-AD45-82FF-591585DC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nb-NO" dirty="0"/>
              <a:t>STORE HUS</a:t>
            </a:r>
          </a:p>
        </p:txBody>
      </p:sp>
      <p:pic>
        <p:nvPicPr>
          <p:cNvPr id="13314" name="Picture 2" descr="Facts About Roman Houses and Life - Some Interesting Facts">
            <a:extLst>
              <a:ext uri="{FF2B5EF4-FFF2-40B4-BE49-F238E27FC236}">
                <a16:creationId xmlns:a16="http://schemas.microsoft.com/office/drawing/2014/main" id="{051159EE-21AD-DE4F-9603-A9183077D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r="19095" b="1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Content Placeholder 13317">
            <a:extLst>
              <a:ext uri="{FF2B5EF4-FFF2-40B4-BE49-F238E27FC236}">
                <a16:creationId xmlns:a16="http://schemas.microsoft.com/office/drawing/2014/main" id="{82CAA042-3E40-4AAF-BC9A-5703E85E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Rike romere, store hus med mange rom</a:t>
            </a:r>
          </a:p>
          <a:p>
            <a:pPr>
              <a:lnSpc>
                <a:spcPct val="90000"/>
              </a:lnSpc>
            </a:pPr>
            <a:r>
              <a:rPr lang="nb-NO" dirty="0"/>
              <a:t>Soverom, spisestue, arbeidsrom, bibliotek, kjøkken, egne rom til slavene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2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275BEB-F51D-AB4B-A694-E7E914A7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nb-NO" dirty="0"/>
              <a:t>Vanlige familier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5E4032-C75E-2140-8137-D768D207D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Ett rom i leiegårder</a:t>
            </a:r>
            <a:endParaRPr lang="nb-NO"/>
          </a:p>
          <a:p>
            <a:pPr>
              <a:lnSpc>
                <a:spcPct val="90000"/>
              </a:lnSpc>
            </a:pPr>
            <a:r>
              <a:rPr lang="nb-NO" dirty="0"/>
              <a:t>Håndverkere bodde i små leiligheter over verksted eller butikk</a:t>
            </a:r>
            <a:endParaRPr lang="nb-NO"/>
          </a:p>
          <a:p>
            <a:pPr>
              <a:lnSpc>
                <a:spcPct val="90000"/>
              </a:lnSpc>
            </a:pPr>
            <a:r>
              <a:rPr lang="nb-NO" dirty="0"/>
              <a:t>Brannfarlige, av tre</a:t>
            </a:r>
            <a:endParaRPr lang="nb-NO"/>
          </a:p>
          <a:p>
            <a:pPr>
              <a:lnSpc>
                <a:spcPct val="90000"/>
              </a:lnSpc>
            </a:pPr>
            <a:r>
              <a:rPr lang="nb-NO" dirty="0"/>
              <a:t>Forbudt å koke mat i leilighetene</a:t>
            </a:r>
            <a:endParaRPr lang="nb-NO"/>
          </a:p>
          <a:p>
            <a:pPr>
              <a:lnSpc>
                <a:spcPct val="90000"/>
              </a:lnSpc>
            </a:pPr>
            <a:r>
              <a:rPr lang="nb-NO" dirty="0"/>
              <a:t>Gatekjøkken</a:t>
            </a:r>
            <a:endParaRPr lang="nb-NO"/>
          </a:p>
          <a:p>
            <a:pPr>
              <a:lnSpc>
                <a:spcPct val="90000"/>
              </a:lnSpc>
            </a:pPr>
            <a:r>
              <a:rPr lang="nb-NO" dirty="0"/>
              <a:t>Brød, grøt, frukt, grønnsaker</a:t>
            </a:r>
            <a:endParaRPr lang="nb-NO"/>
          </a:p>
          <a:p>
            <a:pPr>
              <a:lnSpc>
                <a:spcPct val="90000"/>
              </a:lnSpc>
            </a:pPr>
            <a:r>
              <a:rPr lang="nb-NO" dirty="0"/>
              <a:t>Kjøtt kun til fest</a:t>
            </a:r>
            <a:endParaRPr lang="nb-NO"/>
          </a:p>
          <a:p>
            <a:pPr>
              <a:lnSpc>
                <a:spcPct val="90000"/>
              </a:lnSpc>
            </a:pPr>
            <a:r>
              <a:rPr lang="nb-NO" dirty="0"/>
              <a:t>Mange så fattige at keiseren måtte gi dem gratis mat og drikke</a:t>
            </a:r>
            <a:endParaRPr lang="nb-NO"/>
          </a:p>
        </p:txBody>
      </p:sp>
      <p:pic>
        <p:nvPicPr>
          <p:cNvPr id="14338" name="Picture 2" descr="Roman Craftsman - History for kids">
            <a:extLst>
              <a:ext uri="{FF2B5EF4-FFF2-40B4-BE49-F238E27FC236}">
                <a16:creationId xmlns:a16="http://schemas.microsoft.com/office/drawing/2014/main" id="{D31EEC6C-0382-4B41-ACD1-0F2D0FAAB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082" y="796413"/>
            <a:ext cx="6074932" cy="510294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1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D576CE-CE29-414F-82AC-88331DFD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nb-NO" dirty="0"/>
              <a:t>VANN, BAD OG TOALETTER</a:t>
            </a:r>
          </a:p>
        </p:txBody>
      </p:sp>
      <p:pic>
        <p:nvPicPr>
          <p:cNvPr id="15362" name="Picture 2" descr="Roman Baths of the Middle East, From Historic Palestine to the Shores of  Tunisia - Scoop Empire">
            <a:extLst>
              <a:ext uri="{FF2B5EF4-FFF2-40B4-BE49-F238E27FC236}">
                <a16:creationId xmlns:a16="http://schemas.microsoft.com/office/drawing/2014/main" id="{B5A8F115-0DEE-F549-927C-88086C82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10097" b="-2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Content Placeholder 15365">
            <a:extLst>
              <a:ext uri="{FF2B5EF4-FFF2-40B4-BE49-F238E27FC236}">
                <a16:creationId xmlns:a16="http://schemas.microsoft.com/office/drawing/2014/main" id="{7AD34B9B-C7B8-4D71-B245-3B075AB1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en-US" dirty="0" err="1"/>
              <a:t>Kanaler</a:t>
            </a:r>
            <a:r>
              <a:rPr lang="en-US" dirty="0"/>
              <a:t> over </a:t>
            </a:r>
            <a:r>
              <a:rPr lang="en-US" dirty="0" err="1"/>
              <a:t>og</a:t>
            </a:r>
            <a:r>
              <a:rPr lang="en-US" dirty="0"/>
              <a:t> under </a:t>
            </a:r>
            <a:r>
              <a:rPr lang="en-US" dirty="0" err="1"/>
              <a:t>bakken</a:t>
            </a:r>
            <a:r>
              <a:rPr lang="en-US" dirty="0"/>
              <a:t>, stein, </a:t>
            </a:r>
            <a:r>
              <a:rPr lang="en-US" dirty="0" err="1"/>
              <a:t>kalt</a:t>
            </a:r>
            <a:r>
              <a:rPr lang="en-US" dirty="0"/>
              <a:t> </a:t>
            </a:r>
            <a:r>
              <a:rPr lang="en-US" dirty="0" err="1"/>
              <a:t>akvedukter</a:t>
            </a:r>
            <a:endParaRPr lang="en-US" dirty="0"/>
          </a:p>
          <a:p>
            <a:r>
              <a:rPr lang="en-US" dirty="0" err="1"/>
              <a:t>Rikfolk</a:t>
            </a:r>
            <a:r>
              <a:rPr lang="en-US" dirty="0"/>
              <a:t>, </a:t>
            </a:r>
            <a:r>
              <a:rPr lang="en-US" dirty="0" err="1"/>
              <a:t>innlagt</a:t>
            </a:r>
            <a:r>
              <a:rPr lang="en-US" dirty="0"/>
              <a:t> </a:t>
            </a:r>
            <a:r>
              <a:rPr lang="en-US" dirty="0" err="1"/>
              <a:t>vann</a:t>
            </a:r>
            <a:r>
              <a:rPr lang="en-US" dirty="0"/>
              <a:t> I </a:t>
            </a:r>
            <a:r>
              <a:rPr lang="en-US" dirty="0" err="1"/>
              <a:t>husene</a:t>
            </a:r>
            <a:endParaRPr lang="en-US" dirty="0"/>
          </a:p>
          <a:p>
            <a:r>
              <a:rPr lang="en-US" dirty="0" err="1"/>
              <a:t>Offentlige</a:t>
            </a:r>
            <a:r>
              <a:rPr lang="en-US" dirty="0"/>
              <a:t> bad-</a:t>
            </a:r>
            <a:r>
              <a:rPr lang="en-US" dirty="0" err="1"/>
              <a:t>ofte</a:t>
            </a:r>
            <a:r>
              <a:rPr lang="en-US" dirty="0"/>
              <a:t> </a:t>
            </a:r>
            <a:r>
              <a:rPr lang="en-US" dirty="0" err="1"/>
              <a:t>brukt</a:t>
            </a:r>
            <a:endParaRPr lang="en-US" dirty="0"/>
          </a:p>
          <a:p>
            <a:r>
              <a:rPr lang="en-US" dirty="0" err="1"/>
              <a:t>Trene</a:t>
            </a:r>
            <a:r>
              <a:rPr lang="en-US" dirty="0"/>
              <a:t>, </a:t>
            </a:r>
            <a:r>
              <a:rPr lang="en-US" dirty="0" err="1"/>
              <a:t>massasje</a:t>
            </a:r>
            <a:r>
              <a:rPr lang="en-US" dirty="0"/>
              <a:t>, </a:t>
            </a:r>
            <a:r>
              <a:rPr lang="en-US" dirty="0" err="1"/>
              <a:t>svømme</a:t>
            </a:r>
            <a:endParaRPr lang="en-US" dirty="0"/>
          </a:p>
          <a:p>
            <a:r>
              <a:rPr lang="en-US" dirty="0" err="1"/>
              <a:t>Snakket</a:t>
            </a:r>
            <a:r>
              <a:rPr lang="en-US" dirty="0"/>
              <a:t> med </a:t>
            </a:r>
            <a:r>
              <a:rPr lang="en-US" dirty="0" err="1"/>
              <a:t>venner</a:t>
            </a:r>
            <a:endParaRPr lang="en-US" dirty="0"/>
          </a:p>
          <a:p>
            <a:r>
              <a:rPr lang="en-US" dirty="0"/>
              <a:t>Delt </a:t>
            </a:r>
            <a:r>
              <a:rPr lang="en-US" dirty="0" err="1"/>
              <a:t>mellom</a:t>
            </a:r>
            <a:r>
              <a:rPr lang="en-US" dirty="0"/>
              <a:t> </a:t>
            </a:r>
            <a:r>
              <a:rPr lang="en-US" dirty="0" err="1"/>
              <a:t>kvinner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men</a:t>
            </a:r>
          </a:p>
          <a:p>
            <a:r>
              <a:rPr lang="en-US" dirty="0" err="1"/>
              <a:t>Eget</a:t>
            </a:r>
            <a:r>
              <a:rPr lang="en-US" dirty="0"/>
              <a:t> system for </a:t>
            </a:r>
            <a:r>
              <a:rPr lang="en-US" dirty="0" err="1"/>
              <a:t>kloakk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9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8AEB70-0E1C-7542-ADED-3252CF48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nb-NO" dirty="0"/>
              <a:t>TEATER OG KAPPKJØRING</a:t>
            </a:r>
          </a:p>
        </p:txBody>
      </p:sp>
      <p:pic>
        <p:nvPicPr>
          <p:cNvPr id="16386" name="Picture 2" descr="Hesteveddeløp var Romas formel 1: På liv og død i Circus Maximus |  Historienet.no">
            <a:extLst>
              <a:ext uri="{FF2B5EF4-FFF2-40B4-BE49-F238E27FC236}">
                <a16:creationId xmlns:a16="http://schemas.microsoft.com/office/drawing/2014/main" id="{83A7FAC1-AF99-5F45-8309-86ED99C42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22393" b="-2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896B4C-59DB-EF46-9316-A4FBDBA59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nb-NO" dirty="0"/>
              <a:t>Likte teater som grekerne</a:t>
            </a:r>
          </a:p>
          <a:p>
            <a:r>
              <a:rPr lang="nb-NO" dirty="0"/>
              <a:t>Tragedier og komedier</a:t>
            </a:r>
          </a:p>
          <a:p>
            <a:r>
              <a:rPr lang="nb-NO" dirty="0"/>
              <a:t>Keiseren bygget store, runde baner, </a:t>
            </a:r>
            <a:r>
              <a:rPr lang="nb-NO" dirty="0" err="1"/>
              <a:t>kappkjøring</a:t>
            </a:r>
            <a:r>
              <a:rPr lang="nb-NO" dirty="0"/>
              <a:t> med hester- som dagens Formel 1</a:t>
            </a:r>
          </a:p>
          <a:p>
            <a:r>
              <a:rPr lang="nb-NO" dirty="0"/>
              <a:t>Banene ble kalt sirkus</a:t>
            </a:r>
          </a:p>
          <a:p>
            <a:r>
              <a:rPr lang="nb-NO" dirty="0"/>
              <a:t>Farlig sport, stor fart, svingene</a:t>
            </a:r>
          </a:p>
          <a:p>
            <a:r>
              <a:rPr lang="nb-NO" dirty="0"/>
              <a:t>Mange ble drept, spenning syntes tilskuerne</a:t>
            </a:r>
          </a:p>
          <a:p>
            <a:r>
              <a:rPr lang="nb-NO" dirty="0"/>
              <a:t>De beste kuskene-populære</a:t>
            </a:r>
          </a:p>
        </p:txBody>
      </p:sp>
    </p:spTree>
    <p:extLst>
      <p:ext uri="{BB962C8B-B14F-4D97-AF65-F5344CB8AC3E}">
        <p14:creationId xmlns:p14="http://schemas.microsoft.com/office/powerpoint/2010/main" val="108592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93A843-2D05-4947-AAE4-4F285DB68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gladiatorene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1B96E6-FE99-4743-8F66-D896216D4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Amfiteater like populære som sirkus</a:t>
            </a:r>
          </a:p>
          <a:p>
            <a:r>
              <a:rPr lang="nb-NO" dirty="0" err="1"/>
              <a:t>Colloseum</a:t>
            </a:r>
            <a:endParaRPr lang="nb-NO" dirty="0"/>
          </a:p>
          <a:p>
            <a:r>
              <a:rPr lang="nb-NO" dirty="0"/>
              <a:t>Gladiatorer mot hverandre og mot ville dyr, tiger, løver</a:t>
            </a:r>
          </a:p>
          <a:p>
            <a:r>
              <a:rPr lang="nb-NO" dirty="0"/>
              <a:t>Gladiatorskole</a:t>
            </a:r>
          </a:p>
          <a:p>
            <a:r>
              <a:rPr lang="nb-NO" dirty="0"/>
              <a:t>Keiseren til stede, «Vi som skal dø, hilser deg keiser!»</a:t>
            </a:r>
          </a:p>
          <a:p>
            <a:r>
              <a:rPr lang="nb-NO" dirty="0"/>
              <a:t>Kjempe til død, hardt skadet-nåde</a:t>
            </a:r>
          </a:p>
          <a:p>
            <a:r>
              <a:rPr lang="nb-NO" dirty="0"/>
              <a:t>Tommel opp eller ned </a:t>
            </a:r>
          </a:p>
        </p:txBody>
      </p:sp>
      <p:pic>
        <p:nvPicPr>
          <p:cNvPr id="17410" name="Picture 2" descr="Gladiator – Wikipedia">
            <a:extLst>
              <a:ext uri="{FF2B5EF4-FFF2-40B4-BE49-F238E27FC236}">
                <a16:creationId xmlns:a16="http://schemas.microsoft.com/office/drawing/2014/main" id="{8700E5BE-FC51-8D4E-BB83-BA22B5C8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99" y="1379764"/>
            <a:ext cx="5798274" cy="38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3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03EF3D-99EE-1347-B259-4C983F7C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nb-NO" dirty="0"/>
              <a:t>DET KRISTNE ROMERRIKET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34EFC0-1E86-5742-B750-7E50DCC2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500"/>
              <a:t>I starten ble de kristne forfulgt (de første hundreårene </a:t>
            </a:r>
            <a:r>
              <a:rPr lang="nb-NO" sz="1500" err="1"/>
              <a:t>e.Kr</a:t>
            </a:r>
            <a:r>
              <a:rPr lang="nb-NO" sz="1500"/>
              <a:t>)</a:t>
            </a:r>
          </a:p>
          <a:p>
            <a:pPr>
              <a:lnSpc>
                <a:spcPct val="90000"/>
              </a:lnSpc>
            </a:pPr>
            <a:r>
              <a:rPr lang="nb-NO" sz="1500"/>
              <a:t>Amfiteateret, slåss til døden hvis de ikke ville be til gudene til keiseren</a:t>
            </a:r>
          </a:p>
          <a:p>
            <a:pPr>
              <a:lnSpc>
                <a:spcPct val="90000"/>
              </a:lnSpc>
            </a:pPr>
            <a:r>
              <a:rPr lang="nb-NO" sz="1500"/>
              <a:t>Noen ble brukt som levende fakler</a:t>
            </a:r>
          </a:p>
          <a:p>
            <a:pPr>
              <a:lnSpc>
                <a:spcPct val="90000"/>
              </a:lnSpc>
            </a:pPr>
            <a:r>
              <a:rPr lang="nb-NO" sz="1500"/>
              <a:t>Modige, sang og bad til de døde</a:t>
            </a:r>
          </a:p>
          <a:p>
            <a:pPr>
              <a:lnSpc>
                <a:spcPct val="90000"/>
              </a:lnSpc>
            </a:pPr>
            <a:r>
              <a:rPr lang="nb-NO" sz="1500"/>
              <a:t>Inntrykk på tilskuerne, flere ville bli kristne</a:t>
            </a:r>
          </a:p>
          <a:p>
            <a:pPr>
              <a:lnSpc>
                <a:spcPct val="90000"/>
              </a:lnSpc>
            </a:pPr>
            <a:r>
              <a:rPr lang="nb-NO" sz="1500"/>
              <a:t>Keiser Konstantin, 300-tallet, gudstjenester</a:t>
            </a:r>
          </a:p>
          <a:p>
            <a:pPr>
              <a:lnSpc>
                <a:spcPct val="90000"/>
              </a:lnSpc>
            </a:pPr>
            <a:r>
              <a:rPr lang="nb-NO" sz="1500"/>
              <a:t>Penger til kirker, gode jobber, ble døpt i 391</a:t>
            </a:r>
          </a:p>
          <a:p>
            <a:pPr>
              <a:lnSpc>
                <a:spcPct val="90000"/>
              </a:lnSpc>
            </a:pPr>
            <a:r>
              <a:rPr lang="nb-NO" sz="1500"/>
              <a:t>Kristendommen ble statsreligion</a:t>
            </a:r>
          </a:p>
          <a:p>
            <a:pPr>
              <a:lnSpc>
                <a:spcPct val="90000"/>
              </a:lnSpc>
            </a:pPr>
            <a:endParaRPr lang="nb-NO" sz="150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BABEAC3-40A1-9F4C-9956-0B6F2508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9752" y="934027"/>
            <a:ext cx="6095593" cy="482771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9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C5F37-C1F9-B34B-AADA-58CB77DC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nb-NO" dirty="0"/>
              <a:t>ROMERRIKET GÅR I OPPLØSNING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88564E-05B1-5B44-9840-B29FA977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163535"/>
            <a:ext cx="6939643" cy="2955471"/>
          </a:xfrm>
        </p:spPr>
        <p:txBody>
          <a:bodyPr>
            <a:normAutofit/>
          </a:bodyPr>
          <a:lstStyle/>
          <a:p>
            <a:r>
              <a:rPr lang="nb-NO" dirty="0"/>
              <a:t>Konstantin, hovedstad fra Roma til Konstantinopel – Istanbul</a:t>
            </a:r>
          </a:p>
          <a:p>
            <a:r>
              <a:rPr lang="nb-NO" dirty="0"/>
              <a:t>Tryggere fra angrep fra manerne i nord og øst</a:t>
            </a:r>
          </a:p>
          <a:p>
            <a:r>
              <a:rPr lang="nb-NO" dirty="0"/>
              <a:t>Rundt år 500 erobret germanerne Roma og den vestlige delen av Romerriket</a:t>
            </a:r>
          </a:p>
          <a:p>
            <a:r>
              <a:rPr lang="nb-NO" dirty="0"/>
              <a:t>Mange innbyggere i Roma flyktet ut på landet</a:t>
            </a:r>
          </a:p>
          <a:p>
            <a:r>
              <a:rPr lang="nb-NO" dirty="0"/>
              <a:t>1 million-50 000 innbyggere</a:t>
            </a:r>
          </a:p>
          <a:p>
            <a:r>
              <a:rPr lang="nb-NO" dirty="0"/>
              <a:t>Østromerriket bestod til 1453, erobret av tyrkerne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9458" name="Picture 2" descr="Istanbuls historie – Store norske leksikon">
            <a:extLst>
              <a:ext uri="{FF2B5EF4-FFF2-40B4-BE49-F238E27FC236}">
                <a16:creationId xmlns:a16="http://schemas.microsoft.com/office/drawing/2014/main" id="{B158E912-81CA-E145-AD00-4ECBD1723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r="6818" b="-4"/>
          <a:stretch/>
        </p:blipFill>
        <p:spPr bwMode="auto">
          <a:xfrm>
            <a:off x="5764375" y="2653390"/>
            <a:ext cx="3752624" cy="3087226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74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460" name="Picture 4" descr="Konstantinopel by – Keiser Konstantin">
            <a:extLst>
              <a:ext uri="{FF2B5EF4-FFF2-40B4-BE49-F238E27FC236}">
                <a16:creationId xmlns:a16="http://schemas.microsoft.com/office/drawing/2014/main" id="{C99DFDA8-E799-CA41-9E38-632FF7610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r="34188" b="2"/>
          <a:stretch/>
        </p:blipFill>
        <p:spPr bwMode="auto">
          <a:xfrm>
            <a:off x="6939642" y="27734"/>
            <a:ext cx="3335043" cy="2780803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2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DDE7B0-C1E3-5E4D-A654-B9213B5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nb-NO" dirty="0"/>
              <a:t>Cæsar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3B1FE1ED-EDF5-46F3-AE87-FFD7125D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General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flink</a:t>
            </a:r>
            <a:r>
              <a:rPr lang="en-US" dirty="0"/>
              <a:t> </a:t>
            </a:r>
            <a:r>
              <a:rPr lang="en-US" dirty="0" err="1"/>
              <a:t>hærfører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Tok </a:t>
            </a:r>
            <a:r>
              <a:rPr lang="en-US" dirty="0" err="1"/>
              <a:t>makten</a:t>
            </a:r>
            <a:r>
              <a:rPr lang="en-US" dirty="0"/>
              <a:t> I </a:t>
            </a:r>
            <a:r>
              <a:rPr lang="en-US" dirty="0" err="1"/>
              <a:t>Romerriket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Diktator</a:t>
            </a:r>
            <a:r>
              <a:rPr lang="en-US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I </a:t>
            </a:r>
            <a:r>
              <a:rPr lang="en-US" dirty="0" err="1"/>
              <a:t>år</a:t>
            </a:r>
            <a:r>
              <a:rPr lang="en-US" dirty="0"/>
              <a:t> 44 </a:t>
            </a:r>
            <a:r>
              <a:rPr lang="en-US" dirty="0" err="1"/>
              <a:t>f.Kr</a:t>
            </a:r>
            <a:endParaRPr lang="en-US" dirty="0"/>
          </a:p>
        </p:txBody>
      </p:sp>
      <p:pic>
        <p:nvPicPr>
          <p:cNvPr id="2050" name="Picture 2" descr="Julius Cæsar – Wikipedia">
            <a:extLst>
              <a:ext uri="{FF2B5EF4-FFF2-40B4-BE49-F238E27FC236}">
                <a16:creationId xmlns:a16="http://schemas.microsoft.com/office/drawing/2014/main" id="{5B295130-F94C-6441-9684-FAFC9499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" r="-1" b="15886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3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8EF20F-6E79-A546-A64E-7801A41C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587A2A-1F4B-6B4B-8778-C6849535A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37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53E41-E168-7C4D-80E2-5D0D1412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nb-NO" dirty="0"/>
              <a:t>KEISER AUGUSTUS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25EFA4-2CDC-498D-A95A-CCB87ED2F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en-US" dirty="0" err="1"/>
              <a:t>Nevøen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Cæsar</a:t>
            </a:r>
            <a:endParaRPr lang="en-US" dirty="0"/>
          </a:p>
          <a:p>
            <a:r>
              <a:rPr lang="en-US" dirty="0" err="1"/>
              <a:t>Mistet</a:t>
            </a:r>
            <a:r>
              <a:rPr lang="en-US" dirty="0"/>
              <a:t> </a:t>
            </a:r>
            <a:r>
              <a:rPr lang="en-US" dirty="0" err="1"/>
              <a:t>faren</a:t>
            </a:r>
            <a:r>
              <a:rPr lang="en-US" dirty="0"/>
              <a:t> </a:t>
            </a:r>
            <a:r>
              <a:rPr lang="en-US" dirty="0" err="1"/>
              <a:t>tidlig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egentlig</a:t>
            </a:r>
            <a:r>
              <a:rPr lang="en-US" dirty="0"/>
              <a:t> </a:t>
            </a:r>
            <a:r>
              <a:rPr lang="en-US" dirty="0" err="1"/>
              <a:t>Oktavian</a:t>
            </a:r>
            <a:r>
              <a:rPr lang="en-US" dirty="0"/>
              <a:t>, adopter av </a:t>
            </a:r>
            <a:r>
              <a:rPr lang="en-US" dirty="0" err="1"/>
              <a:t>Cæsar</a:t>
            </a:r>
            <a:endParaRPr lang="en-US" dirty="0"/>
          </a:p>
          <a:p>
            <a:r>
              <a:rPr lang="en-US" dirty="0" err="1"/>
              <a:t>Kalte</a:t>
            </a:r>
            <a:r>
              <a:rPr lang="en-US" dirty="0"/>
              <a:t> </a:t>
            </a:r>
            <a:r>
              <a:rPr lang="en-US" dirty="0" err="1"/>
              <a:t>Cæsar</a:t>
            </a:r>
            <a:r>
              <a:rPr lang="en-US" dirty="0"/>
              <a:t> sin far</a:t>
            </a:r>
          </a:p>
          <a:p>
            <a:r>
              <a:rPr lang="en-US" dirty="0" err="1"/>
              <a:t>Drepte</a:t>
            </a:r>
            <a:r>
              <a:rPr lang="en-US" dirty="0"/>
              <a:t> </a:t>
            </a:r>
            <a:r>
              <a:rPr lang="en-US" dirty="0" err="1"/>
              <a:t>Cæsars</a:t>
            </a:r>
            <a:r>
              <a:rPr lang="en-US" dirty="0"/>
              <a:t> </a:t>
            </a:r>
            <a:r>
              <a:rPr lang="en-US" dirty="0" err="1"/>
              <a:t>mordere</a:t>
            </a:r>
            <a:r>
              <a:rPr lang="en-US" dirty="0"/>
              <a:t>,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 </a:t>
            </a:r>
            <a:r>
              <a:rPr lang="en-US" dirty="0" err="1"/>
              <a:t>makten</a:t>
            </a:r>
            <a:endParaRPr lang="en-US" dirty="0"/>
          </a:p>
          <a:p>
            <a:r>
              <a:rPr lang="en-US" dirty="0" err="1"/>
              <a:t>Kalte</a:t>
            </a:r>
            <a:r>
              <a:rPr lang="en-US" dirty="0"/>
              <a:t> seg </a:t>
            </a:r>
            <a:r>
              <a:rPr lang="en-US" dirty="0" err="1"/>
              <a:t>Cæsar</a:t>
            </a:r>
            <a:r>
              <a:rPr lang="en-US" dirty="0"/>
              <a:t>, </a:t>
            </a:r>
            <a:r>
              <a:rPr lang="en-US" dirty="0" err="1"/>
              <a:t>blitt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ordet</a:t>
            </a:r>
            <a:r>
              <a:rPr lang="en-US" dirty="0"/>
              <a:t> </a:t>
            </a:r>
            <a:r>
              <a:rPr lang="en-US" dirty="0" err="1"/>
              <a:t>keiser</a:t>
            </a:r>
            <a:r>
              <a:rPr lang="en-US" dirty="0"/>
              <a:t>, “den </a:t>
            </a:r>
            <a:r>
              <a:rPr lang="en-US" dirty="0" err="1"/>
              <a:t>opphøyde</a:t>
            </a:r>
            <a:r>
              <a:rPr lang="en-US" dirty="0"/>
              <a:t>”</a:t>
            </a:r>
          </a:p>
          <a:p>
            <a:r>
              <a:rPr lang="en-US" dirty="0"/>
              <a:t>Da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døde</a:t>
            </a:r>
            <a:r>
              <a:rPr lang="en-US" dirty="0"/>
              <a:t> I 14 </a:t>
            </a:r>
            <a:r>
              <a:rPr lang="en-US" dirty="0" err="1"/>
              <a:t>e.rR</a:t>
            </a:r>
            <a:r>
              <a:rPr lang="en-US" dirty="0"/>
              <a:t>, </a:t>
            </a:r>
            <a:r>
              <a:rPr lang="en-US" dirty="0" err="1"/>
              <a:t>ble</a:t>
            </a:r>
            <a:r>
              <a:rPr lang="en-US" dirty="0"/>
              <a:t> det </a:t>
            </a:r>
            <a:r>
              <a:rPr lang="en-US" dirty="0" err="1"/>
              <a:t>valgt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keiser</a:t>
            </a:r>
            <a:endParaRPr lang="en-US" dirty="0"/>
          </a:p>
          <a:p>
            <a:r>
              <a:rPr lang="en-US" dirty="0" err="1"/>
              <a:t>Keiserdømme</a:t>
            </a:r>
            <a:endParaRPr lang="en-US" dirty="0"/>
          </a:p>
        </p:txBody>
      </p:sp>
      <p:pic>
        <p:nvPicPr>
          <p:cNvPr id="4" name="Picture 4" descr="Augustus – første romerske keiser – Store norske leksikon">
            <a:extLst>
              <a:ext uri="{FF2B5EF4-FFF2-40B4-BE49-F238E27FC236}">
                <a16:creationId xmlns:a16="http://schemas.microsoft.com/office/drawing/2014/main" id="{55A5EF40-C411-9545-B23D-C7AC46001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905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7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E211EC-A45D-6641-8F99-DC4AD42C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>
            <a:normAutofit/>
          </a:bodyPr>
          <a:lstStyle/>
          <a:p>
            <a:r>
              <a:rPr lang="nb-NO" dirty="0"/>
              <a:t>Byen </a:t>
            </a:r>
            <a:r>
              <a:rPr lang="nb-NO" dirty="0" err="1"/>
              <a:t>roma</a:t>
            </a:r>
            <a:r>
              <a:rPr lang="nb-NO" dirty="0"/>
              <a:t> blir grunnlagt</a:t>
            </a:r>
          </a:p>
        </p:txBody>
      </p:sp>
      <p:sp>
        <p:nvSpPr>
          <p:cNvPr id="4102" name="Content Placeholder 4103">
            <a:extLst>
              <a:ext uri="{FF2B5EF4-FFF2-40B4-BE49-F238E27FC236}">
                <a16:creationId xmlns:a16="http://schemas.microsoft.com/office/drawing/2014/main" id="{57D456F1-4B97-4EB1-B7F0-50EA2CFB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892" y="2142067"/>
            <a:ext cx="5550334" cy="364913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Bygget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åser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elva</a:t>
            </a:r>
            <a:r>
              <a:rPr lang="en-US" dirty="0"/>
              <a:t> Tiber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Husene</a:t>
            </a:r>
            <a:r>
              <a:rPr lang="en-US" dirty="0"/>
              <a:t> </a:t>
            </a:r>
            <a:r>
              <a:rPr lang="en-US" dirty="0" err="1"/>
              <a:t>lå</a:t>
            </a:r>
            <a:r>
              <a:rPr lang="en-US" dirty="0"/>
              <a:t> </a:t>
            </a:r>
            <a:r>
              <a:rPr lang="en-US" dirty="0" err="1"/>
              <a:t>høyt</a:t>
            </a:r>
            <a:r>
              <a:rPr lang="en-US" dirty="0"/>
              <a:t>, </a:t>
            </a:r>
            <a:r>
              <a:rPr lang="en-US" dirty="0" err="1"/>
              <a:t>trygge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flom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Lett </a:t>
            </a:r>
            <a:r>
              <a:rPr lang="en-US" dirty="0" err="1"/>
              <a:t>å</a:t>
            </a:r>
            <a:r>
              <a:rPr lang="en-US" dirty="0"/>
              <a:t> se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fiender</a:t>
            </a:r>
            <a:r>
              <a:rPr lang="en-US" dirty="0"/>
              <a:t>,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vei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Middelhavet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Forum Romanum Roma - Bestill billetter og turer | GetYourGuide">
            <a:extLst>
              <a:ext uri="{FF2B5EF4-FFF2-40B4-BE49-F238E27FC236}">
                <a16:creationId xmlns:a16="http://schemas.microsoft.com/office/drawing/2014/main" id="{8C3C3C0F-E95B-4741-934C-7ADB4DAC7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r="5678"/>
          <a:stretch/>
        </p:blipFill>
        <p:spPr bwMode="auto">
          <a:xfrm>
            <a:off x="20" y="1"/>
            <a:ext cx="46359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iber – Wikipedia">
            <a:extLst>
              <a:ext uri="{FF2B5EF4-FFF2-40B4-BE49-F238E27FC236}">
                <a16:creationId xmlns:a16="http://schemas.microsoft.com/office/drawing/2014/main" id="{CB207FF9-576E-314A-B826-65FADFDE1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" r="-2" b="22103"/>
          <a:stretch/>
        </p:blipFill>
        <p:spPr bwMode="auto">
          <a:xfrm>
            <a:off x="20" y="3429001"/>
            <a:ext cx="4635988" cy="34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2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A7A6E8-E8CD-BE41-97D6-39EF2394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Bønder og gjetere, senere folk fra innlandet og kysten. BYTTEHANDEL</a:t>
            </a:r>
          </a:p>
        </p:txBody>
      </p:sp>
      <p:pic>
        <p:nvPicPr>
          <p:cNvPr id="5122" name="Picture 2" descr="Saltbakt fisk - oppskrift">
            <a:extLst>
              <a:ext uri="{FF2B5EF4-FFF2-40B4-BE49-F238E27FC236}">
                <a16:creationId xmlns:a16="http://schemas.microsoft.com/office/drawing/2014/main" id="{38B06B96-B6E1-3C4A-8F8B-A2D7B066A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2199482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mersk antikk Jern Stikkontakt spyd - Catawiki">
            <a:extLst>
              <a:ext uri="{FF2B5EF4-FFF2-40B4-BE49-F238E27FC236}">
                <a16:creationId xmlns:a16="http://schemas.microsoft.com/office/drawing/2014/main" id="{C02CD927-6750-2C45-9E56-84497FCB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4572000"/>
            <a:ext cx="4191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orn | Jacobs">
            <a:extLst>
              <a:ext uri="{FF2B5EF4-FFF2-40B4-BE49-F238E27FC236}">
                <a16:creationId xmlns:a16="http://schemas.microsoft.com/office/drawing/2014/main" id="{B065CF2E-1878-A448-9D18-4399BF95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085182"/>
            <a:ext cx="37973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ips til mer bærekraftig kjøtt - Framtiden i våre hender">
            <a:extLst>
              <a:ext uri="{FF2B5EF4-FFF2-40B4-BE49-F238E27FC236}">
                <a16:creationId xmlns:a16="http://schemas.microsoft.com/office/drawing/2014/main" id="{D50EBEEC-2916-F346-B7F2-8B954083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4400550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5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C6587-CF41-044B-BB4F-20F7BF87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nb-NO"/>
              <a:t>SAGNET OM ROMULUS OG REMUS</a:t>
            </a: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847379DC-4200-4261-BA7E-44003475D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00" dirty="0" err="1"/>
              <a:t>Krigsguden</a:t>
            </a:r>
            <a:r>
              <a:rPr lang="en-US" sz="900" dirty="0"/>
              <a:t> Mars </a:t>
            </a:r>
            <a:r>
              <a:rPr lang="en-US" sz="900" dirty="0" err="1"/>
              <a:t>forelsket</a:t>
            </a:r>
            <a:r>
              <a:rPr lang="en-US" sz="900" dirty="0"/>
              <a:t> I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prinsesse</a:t>
            </a:r>
            <a:r>
              <a:rPr lang="en-US" sz="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900" dirty="0" err="1"/>
              <a:t>Tvillingsønnene</a:t>
            </a:r>
            <a:r>
              <a:rPr lang="en-US" sz="900" dirty="0"/>
              <a:t> Romulus </a:t>
            </a:r>
            <a:r>
              <a:rPr lang="en-US" sz="900" dirty="0" err="1"/>
              <a:t>og</a:t>
            </a:r>
            <a:r>
              <a:rPr lang="en-US" sz="900" dirty="0"/>
              <a:t> Remus</a:t>
            </a:r>
          </a:p>
          <a:p>
            <a:pPr>
              <a:lnSpc>
                <a:spcPct val="90000"/>
              </a:lnSpc>
            </a:pPr>
            <a:r>
              <a:rPr lang="en-US" sz="900" dirty="0" err="1"/>
              <a:t>Slem</a:t>
            </a:r>
            <a:r>
              <a:rPr lang="en-US" sz="900" dirty="0"/>
              <a:t> </a:t>
            </a:r>
            <a:r>
              <a:rPr lang="en-US" sz="900" dirty="0" err="1"/>
              <a:t>onkel-konge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 err="1"/>
              <a:t>Druknes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elva</a:t>
            </a:r>
            <a:r>
              <a:rPr lang="en-US" sz="900" dirty="0"/>
              <a:t> Tiber. Redd for </a:t>
            </a:r>
            <a:r>
              <a:rPr lang="en-US" sz="900" dirty="0" err="1"/>
              <a:t>makten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 err="1"/>
              <a:t>Tjeneren</a:t>
            </a:r>
            <a:r>
              <a:rPr lang="en-US" sz="900" dirty="0"/>
              <a:t>  la dem I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kurv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 err="1"/>
              <a:t>Kurv</a:t>
            </a:r>
            <a:r>
              <a:rPr lang="en-US" sz="900" dirty="0"/>
              <a:t> </a:t>
            </a:r>
            <a:r>
              <a:rPr lang="en-US" sz="900" dirty="0" err="1"/>
              <a:t>til</a:t>
            </a:r>
            <a:r>
              <a:rPr lang="en-US" sz="900" dirty="0"/>
              <a:t> strand, </a:t>
            </a:r>
            <a:r>
              <a:rPr lang="en-US" sz="900" dirty="0" err="1"/>
              <a:t>ulvinne-melk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 err="1"/>
              <a:t>Gjeter</a:t>
            </a:r>
            <a:r>
              <a:rPr lang="en-US" sz="900" dirty="0"/>
              <a:t>, </a:t>
            </a:r>
            <a:r>
              <a:rPr lang="en-US" sz="900" dirty="0" err="1"/>
              <a:t>vokste</a:t>
            </a:r>
            <a:r>
              <a:rPr lang="en-US" sz="900" dirty="0"/>
              <a:t> </a:t>
            </a:r>
            <a:r>
              <a:rPr lang="en-US" sz="900" dirty="0" err="1"/>
              <a:t>opp</a:t>
            </a:r>
            <a:r>
              <a:rPr lang="en-US" sz="900" dirty="0"/>
              <a:t> der</a:t>
            </a:r>
          </a:p>
          <a:p>
            <a:pPr>
              <a:lnSpc>
                <a:spcPct val="90000"/>
              </a:lnSpc>
            </a:pPr>
            <a:r>
              <a:rPr lang="en-US" sz="900" dirty="0"/>
              <a:t>Romulus </a:t>
            </a:r>
            <a:r>
              <a:rPr lang="en-US" sz="900" dirty="0" err="1"/>
              <a:t>og</a:t>
            </a:r>
            <a:r>
              <a:rPr lang="en-US" sz="900" dirty="0"/>
              <a:t> Remus </a:t>
            </a:r>
            <a:r>
              <a:rPr lang="en-US" sz="900" dirty="0" err="1"/>
              <a:t>drepte</a:t>
            </a:r>
            <a:r>
              <a:rPr lang="en-US" sz="900" dirty="0"/>
              <a:t> den </a:t>
            </a:r>
            <a:r>
              <a:rPr lang="en-US" sz="900" dirty="0" err="1"/>
              <a:t>slemme</a:t>
            </a:r>
            <a:r>
              <a:rPr lang="en-US" sz="900" dirty="0"/>
              <a:t> </a:t>
            </a:r>
            <a:r>
              <a:rPr lang="en-US" sz="900" dirty="0" err="1"/>
              <a:t>onkelen</a:t>
            </a:r>
            <a:r>
              <a:rPr lang="en-US" sz="900" dirty="0"/>
              <a:t>. Den </a:t>
            </a:r>
            <a:r>
              <a:rPr lang="en-US" sz="900" dirty="0" err="1"/>
              <a:t>snille</a:t>
            </a:r>
            <a:r>
              <a:rPr lang="en-US" sz="900" dirty="0"/>
              <a:t> </a:t>
            </a:r>
            <a:r>
              <a:rPr lang="en-US" sz="900" dirty="0" err="1"/>
              <a:t>broren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konge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/>
              <a:t>Romulus </a:t>
            </a:r>
            <a:r>
              <a:rPr lang="en-US" sz="900" dirty="0" err="1"/>
              <a:t>og</a:t>
            </a:r>
            <a:r>
              <a:rPr lang="en-US" sz="900" dirty="0"/>
              <a:t> Remus </a:t>
            </a:r>
            <a:r>
              <a:rPr lang="en-US" sz="900" dirty="0" err="1"/>
              <a:t>bygge</a:t>
            </a:r>
            <a:r>
              <a:rPr lang="en-US" sz="900" dirty="0"/>
              <a:t> by </a:t>
            </a:r>
            <a:r>
              <a:rPr lang="en-US" sz="900" dirty="0" err="1"/>
              <a:t>som</a:t>
            </a:r>
            <a:r>
              <a:rPr lang="en-US" sz="900" dirty="0"/>
              <a:t> </a:t>
            </a:r>
            <a:r>
              <a:rPr lang="en-US" sz="900" dirty="0" err="1"/>
              <a:t>voksne</a:t>
            </a:r>
            <a:r>
              <a:rPr lang="en-US" sz="900" dirty="0"/>
              <a:t> der </a:t>
            </a:r>
            <a:r>
              <a:rPr lang="en-US" sz="900" dirty="0" err="1"/>
              <a:t>ulvinnen</a:t>
            </a:r>
            <a:r>
              <a:rPr lang="en-US" sz="900" dirty="0"/>
              <a:t> </a:t>
            </a:r>
            <a:r>
              <a:rPr lang="en-US" sz="900" dirty="0" err="1"/>
              <a:t>fant</a:t>
            </a:r>
            <a:r>
              <a:rPr lang="en-US" sz="900" dirty="0"/>
              <a:t> dem. </a:t>
            </a:r>
            <a:r>
              <a:rPr lang="en-US" sz="900" dirty="0" err="1"/>
              <a:t>Venner</a:t>
            </a:r>
            <a:r>
              <a:rPr lang="en-US" sz="900" dirty="0"/>
              <a:t> </a:t>
            </a:r>
            <a:r>
              <a:rPr lang="en-US" sz="900" dirty="0" err="1"/>
              <a:t>hjalp</a:t>
            </a:r>
            <a:r>
              <a:rPr lang="en-US" sz="900" dirty="0"/>
              <a:t>. </a:t>
            </a:r>
            <a:r>
              <a:rPr lang="en-US" sz="900" dirty="0" err="1"/>
              <a:t>Høy</a:t>
            </a:r>
            <a:r>
              <a:rPr lang="en-US" sz="900" dirty="0"/>
              <a:t> </a:t>
            </a:r>
            <a:r>
              <a:rPr lang="en-US" sz="900" dirty="0" err="1"/>
              <a:t>mur</a:t>
            </a:r>
            <a:r>
              <a:rPr lang="en-US" sz="900" dirty="0"/>
              <a:t> </a:t>
            </a:r>
            <a:r>
              <a:rPr lang="en-US" sz="900" dirty="0" err="1"/>
              <a:t>rundt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/>
              <a:t>Romulus </a:t>
            </a:r>
            <a:r>
              <a:rPr lang="en-US" sz="900" dirty="0" err="1"/>
              <a:t>valgt</a:t>
            </a:r>
            <a:r>
              <a:rPr lang="en-US" sz="900" dirty="0"/>
              <a:t> </a:t>
            </a:r>
            <a:r>
              <a:rPr lang="en-US" sz="900" dirty="0" err="1"/>
              <a:t>til</a:t>
            </a:r>
            <a:r>
              <a:rPr lang="en-US" sz="900" dirty="0"/>
              <a:t> </a:t>
            </a:r>
            <a:r>
              <a:rPr lang="en-US" sz="900" dirty="0" err="1"/>
              <a:t>konge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/>
              <a:t>Remus </a:t>
            </a:r>
            <a:r>
              <a:rPr lang="en-US" sz="900" dirty="0" err="1"/>
              <a:t>misunnelig</a:t>
            </a:r>
            <a:r>
              <a:rPr lang="en-US" sz="900" dirty="0"/>
              <a:t>, </a:t>
            </a:r>
            <a:r>
              <a:rPr lang="en-US" sz="900" dirty="0" err="1"/>
              <a:t>ertet</a:t>
            </a:r>
            <a:r>
              <a:rPr lang="en-US" sz="900" dirty="0"/>
              <a:t>, </a:t>
            </a:r>
            <a:r>
              <a:rPr lang="en-US" sz="900" dirty="0" err="1"/>
              <a:t>hoppet</a:t>
            </a:r>
            <a:r>
              <a:rPr lang="en-US" sz="900" dirty="0"/>
              <a:t> over </a:t>
            </a:r>
            <a:r>
              <a:rPr lang="en-US" sz="900" dirty="0" err="1"/>
              <a:t>muren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/>
              <a:t>Romulus </a:t>
            </a:r>
            <a:r>
              <a:rPr lang="en-US" sz="900" dirty="0" err="1"/>
              <a:t>rasende</a:t>
            </a:r>
            <a:r>
              <a:rPr lang="en-US" sz="900" dirty="0"/>
              <a:t>, </a:t>
            </a:r>
            <a:r>
              <a:rPr lang="en-US" sz="900" dirty="0" err="1"/>
              <a:t>drpete</a:t>
            </a:r>
            <a:r>
              <a:rPr lang="en-US" sz="900" dirty="0"/>
              <a:t> </a:t>
            </a:r>
            <a:r>
              <a:rPr lang="en-US" sz="900" dirty="0" err="1"/>
              <a:t>broren</a:t>
            </a:r>
            <a:r>
              <a:rPr lang="en-US" sz="900" dirty="0"/>
              <a:t>: “</a:t>
            </a:r>
            <a:r>
              <a:rPr lang="en-US" sz="900" dirty="0" err="1"/>
              <a:t>Slik</a:t>
            </a:r>
            <a:r>
              <a:rPr lang="en-US" sz="900" dirty="0"/>
              <a:t> </a:t>
            </a:r>
            <a:r>
              <a:rPr lang="en-US" sz="900" dirty="0" err="1"/>
              <a:t>skal</a:t>
            </a:r>
            <a:r>
              <a:rPr lang="en-US" sz="900" dirty="0"/>
              <a:t> det </a:t>
            </a:r>
            <a:r>
              <a:rPr lang="en-US" sz="900" dirty="0" err="1"/>
              <a:t>gå</a:t>
            </a:r>
            <a:r>
              <a:rPr lang="en-US" sz="900" dirty="0"/>
              <a:t> med alle </a:t>
            </a:r>
            <a:r>
              <a:rPr lang="en-US" sz="900" dirty="0" err="1"/>
              <a:t>som</a:t>
            </a:r>
            <a:r>
              <a:rPr lang="en-US" sz="900" dirty="0"/>
              <a:t> </a:t>
            </a:r>
            <a:r>
              <a:rPr lang="en-US" sz="900" dirty="0" err="1"/>
              <a:t>forsøker</a:t>
            </a:r>
            <a:r>
              <a:rPr lang="en-US" sz="900" dirty="0"/>
              <a:t> </a:t>
            </a:r>
            <a:r>
              <a:rPr lang="en-US" sz="900" dirty="0" err="1"/>
              <a:t>å</a:t>
            </a:r>
            <a:r>
              <a:rPr lang="en-US" sz="900" dirty="0"/>
              <a:t> </a:t>
            </a:r>
            <a:r>
              <a:rPr lang="en-US" sz="900" dirty="0" err="1"/>
              <a:t>komme</a:t>
            </a:r>
            <a:r>
              <a:rPr lang="en-US" sz="900" dirty="0"/>
              <a:t> over mine </a:t>
            </a:r>
            <a:r>
              <a:rPr lang="en-US" sz="900" dirty="0" err="1"/>
              <a:t>murer</a:t>
            </a:r>
            <a:r>
              <a:rPr lang="en-US" sz="900" dirty="0"/>
              <a:t>”</a:t>
            </a:r>
          </a:p>
          <a:p>
            <a:pPr>
              <a:lnSpc>
                <a:spcPct val="90000"/>
              </a:lnSpc>
            </a:pPr>
            <a:r>
              <a:rPr lang="en-US" sz="900" dirty="0" err="1"/>
              <a:t>Husene</a:t>
            </a:r>
            <a:r>
              <a:rPr lang="en-US" sz="900" dirty="0"/>
              <a:t> </a:t>
            </a:r>
            <a:r>
              <a:rPr lang="en-US" sz="900" dirty="0" err="1"/>
              <a:t>og</a:t>
            </a:r>
            <a:r>
              <a:rPr lang="en-US" sz="900" dirty="0"/>
              <a:t> </a:t>
            </a:r>
            <a:r>
              <a:rPr lang="en-US" sz="900" dirty="0" err="1"/>
              <a:t>muren</a:t>
            </a:r>
            <a:r>
              <a:rPr lang="en-US" sz="900" dirty="0"/>
              <a:t> var </a:t>
            </a:r>
            <a:r>
              <a:rPr lang="en-US" sz="900" dirty="0" err="1"/>
              <a:t>starten</a:t>
            </a:r>
            <a:r>
              <a:rPr lang="en-US" sz="900" dirty="0"/>
              <a:t> </a:t>
            </a:r>
            <a:r>
              <a:rPr lang="en-US" sz="900" dirty="0" err="1"/>
              <a:t>på</a:t>
            </a:r>
            <a:r>
              <a:rPr lang="en-US" sz="900" dirty="0"/>
              <a:t> </a:t>
            </a:r>
            <a:r>
              <a:rPr lang="en-US" sz="900" dirty="0" err="1"/>
              <a:t>byggingen</a:t>
            </a:r>
            <a:r>
              <a:rPr lang="en-US" sz="900" dirty="0"/>
              <a:t> av Roma</a:t>
            </a:r>
          </a:p>
        </p:txBody>
      </p:sp>
      <p:pic>
        <p:nvPicPr>
          <p:cNvPr id="6146" name="Picture 2" descr="Romulus og Remus – Store norske leksikon">
            <a:extLst>
              <a:ext uri="{FF2B5EF4-FFF2-40B4-BE49-F238E27FC236}">
                <a16:creationId xmlns:a16="http://schemas.microsoft.com/office/drawing/2014/main" id="{E9EACF3A-35BC-8645-8A46-777F0168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930" y="1224287"/>
            <a:ext cx="5447070" cy="4080044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3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C20432-C4AD-7944-9673-868E9FBA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>
            <a:normAutofit/>
          </a:bodyPr>
          <a:lstStyle/>
          <a:p>
            <a:r>
              <a:rPr lang="nb-NO" dirty="0"/>
              <a:t>ROMERRIKET CA ÅR 100 </a:t>
            </a:r>
            <a:r>
              <a:rPr lang="nb-NO" dirty="0" err="1"/>
              <a:t>e.KR</a:t>
            </a:r>
            <a:endParaRPr lang="nb-NO" dirty="0"/>
          </a:p>
        </p:txBody>
      </p:sp>
      <p:pic>
        <p:nvPicPr>
          <p:cNvPr id="4" name="Picture 2" descr="Kompetansemodeller i Romerriket, og frem til nå – Evidente">
            <a:extLst>
              <a:ext uri="{FF2B5EF4-FFF2-40B4-BE49-F238E27FC236}">
                <a16:creationId xmlns:a16="http://schemas.microsoft.com/office/drawing/2014/main" id="{4913BC3E-83FA-8445-8B28-320A2874F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r="1385" b="-3"/>
          <a:stretch/>
        </p:blipFill>
        <p:spPr bwMode="auto">
          <a:xfrm>
            <a:off x="20" y="1"/>
            <a:ext cx="46359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et romerske keiserriket – Wikipedia">
            <a:extLst>
              <a:ext uri="{FF2B5EF4-FFF2-40B4-BE49-F238E27FC236}">
                <a16:creationId xmlns:a16="http://schemas.microsoft.com/office/drawing/2014/main" id="{82A5DC1A-F9DE-5749-83B0-AC871F926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4" b="-1"/>
          <a:stretch/>
        </p:blipFill>
        <p:spPr bwMode="auto">
          <a:xfrm>
            <a:off x="20" y="3429001"/>
            <a:ext cx="4635988" cy="34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4E57998-7D20-4BE8-9019-4A4122CE3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3429000"/>
            <a:ext cx="4637598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B2178D70-FE41-43D2-A031-A93A9EB3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892" y="2142067"/>
            <a:ext cx="5550334" cy="3649133"/>
          </a:xfrm>
        </p:spPr>
        <p:txBody>
          <a:bodyPr>
            <a:normAutofit/>
          </a:bodyPr>
          <a:lstStyle/>
          <a:p>
            <a:r>
              <a:rPr lang="en-US" dirty="0" err="1"/>
              <a:t>Dyktige</a:t>
            </a:r>
            <a:r>
              <a:rPr lang="en-US" dirty="0"/>
              <a:t> </a:t>
            </a:r>
            <a:r>
              <a:rPr lang="en-US" dirty="0" err="1"/>
              <a:t>soldater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offiserer</a:t>
            </a:r>
            <a:endParaRPr lang="en-US" dirty="0"/>
          </a:p>
          <a:p>
            <a:r>
              <a:rPr lang="en-US" dirty="0" err="1"/>
              <a:t>Først</a:t>
            </a:r>
            <a:r>
              <a:rPr lang="en-US" dirty="0"/>
              <a:t> hele Italia</a:t>
            </a:r>
          </a:p>
          <a:p>
            <a:r>
              <a:rPr lang="en-US" dirty="0" err="1"/>
              <a:t>Deretter</a:t>
            </a:r>
            <a:r>
              <a:rPr lang="en-US" dirty="0"/>
              <a:t> </a:t>
            </a:r>
            <a:r>
              <a:rPr lang="en-US" dirty="0" err="1"/>
              <a:t>erobret</a:t>
            </a:r>
            <a:r>
              <a:rPr lang="en-US" dirty="0"/>
              <a:t> de alle land </a:t>
            </a:r>
            <a:r>
              <a:rPr lang="en-US" dirty="0" err="1"/>
              <a:t>rundt</a:t>
            </a:r>
            <a:r>
              <a:rPr lang="en-US" dirty="0"/>
              <a:t> </a:t>
            </a:r>
            <a:r>
              <a:rPr lang="en-US" dirty="0" err="1"/>
              <a:t>Middelhavet</a:t>
            </a:r>
            <a:endParaRPr lang="en-US" dirty="0"/>
          </a:p>
          <a:p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slutt</a:t>
            </a:r>
            <a:r>
              <a:rPr lang="en-US" dirty="0"/>
              <a:t> England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Frankrike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gjorde</a:t>
            </a:r>
            <a:r>
              <a:rPr lang="en-US" dirty="0"/>
              <a:t> </a:t>
            </a:r>
            <a:r>
              <a:rPr lang="en-US" dirty="0" err="1"/>
              <a:t>motstand</a:t>
            </a:r>
            <a:r>
              <a:rPr lang="en-US" dirty="0"/>
              <a:t>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brutalt</a:t>
            </a:r>
            <a:r>
              <a:rPr lang="en-US" dirty="0"/>
              <a:t> </a:t>
            </a:r>
            <a:r>
              <a:rPr lang="en-US" dirty="0" err="1"/>
              <a:t>behandlet</a:t>
            </a:r>
            <a:endParaRPr lang="en-US" dirty="0"/>
          </a:p>
          <a:p>
            <a:r>
              <a:rPr lang="en-US" dirty="0" err="1"/>
              <a:t>Kvinner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men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solgt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slaver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EC01BF1-FEAA-4AF6-96A5-24556C1F6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096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5907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2D4F5C-1F60-B645-9231-412FEF98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nb-NO" dirty="0"/>
              <a:t>REPUBLIKKEN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D7DE23-9DA7-EE4E-9429-A337298B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700"/>
              <a:t>I starten var det en konge som styrte Roma</a:t>
            </a:r>
          </a:p>
          <a:p>
            <a:pPr>
              <a:lnSpc>
                <a:spcPct val="90000"/>
              </a:lnSpc>
            </a:pPr>
            <a:r>
              <a:rPr lang="nb-NO" sz="1700"/>
              <a:t>Hjelp av de eldste mennene i byen</a:t>
            </a:r>
          </a:p>
          <a:p>
            <a:pPr>
              <a:lnSpc>
                <a:spcPct val="90000"/>
              </a:lnSpc>
            </a:pPr>
            <a:r>
              <a:rPr lang="nb-NO" sz="1700"/>
              <a:t>Mange ville ikke ha konge over seg</a:t>
            </a:r>
          </a:p>
          <a:p>
            <a:pPr>
              <a:lnSpc>
                <a:spcPct val="90000"/>
              </a:lnSpc>
            </a:pPr>
            <a:r>
              <a:rPr lang="nb-NO" sz="1700"/>
              <a:t>Ville styre selv</a:t>
            </a:r>
          </a:p>
          <a:p>
            <a:pPr>
              <a:lnSpc>
                <a:spcPct val="90000"/>
              </a:lnSpc>
            </a:pPr>
            <a:r>
              <a:rPr lang="nb-NO" sz="1700"/>
              <a:t>Republikk</a:t>
            </a:r>
          </a:p>
          <a:p>
            <a:pPr>
              <a:lnSpc>
                <a:spcPct val="90000"/>
              </a:lnSpc>
            </a:pPr>
            <a:r>
              <a:rPr lang="nb-NO" sz="1700"/>
              <a:t>300 rike borgere bestemte</a:t>
            </a:r>
          </a:p>
          <a:p>
            <a:pPr>
              <a:lnSpc>
                <a:spcPct val="90000"/>
              </a:lnSpc>
            </a:pPr>
            <a:r>
              <a:rPr lang="nb-NO" sz="1700"/>
              <a:t>Senatorer, medlem av senatet</a:t>
            </a:r>
          </a:p>
          <a:p>
            <a:pPr>
              <a:lnSpc>
                <a:spcPct val="90000"/>
              </a:lnSpc>
            </a:pPr>
            <a:r>
              <a:rPr lang="nb-NO" sz="1700"/>
              <a:t>Hvert år ble to valgt til konsuler, øverste sjef for soldatene</a:t>
            </a:r>
          </a:p>
          <a:p>
            <a:pPr>
              <a:lnSpc>
                <a:spcPct val="90000"/>
              </a:lnSpc>
            </a:pPr>
            <a:r>
              <a:rPr lang="nb-NO" sz="1700"/>
              <a:t>Uenighet, kriging mellom senatorene om mer makt</a:t>
            </a:r>
          </a:p>
          <a:p>
            <a:pPr>
              <a:lnSpc>
                <a:spcPct val="90000"/>
              </a:lnSpc>
            </a:pPr>
            <a:r>
              <a:rPr lang="nb-NO" sz="1700"/>
              <a:t>I 29 </a:t>
            </a:r>
            <a:r>
              <a:rPr lang="nb-NO" sz="1700" err="1"/>
              <a:t>f.Kr</a:t>
            </a:r>
            <a:r>
              <a:rPr lang="nb-NO" sz="1700"/>
              <a:t> tok keiser Augustus makten i hele Romerriket</a:t>
            </a:r>
          </a:p>
        </p:txBody>
      </p:sp>
      <p:pic>
        <p:nvPicPr>
          <p:cNvPr id="8196" name="Picture 4" descr="Den romerske republikk – Wikipedia">
            <a:extLst>
              <a:ext uri="{FF2B5EF4-FFF2-40B4-BE49-F238E27FC236}">
                <a16:creationId xmlns:a16="http://schemas.microsoft.com/office/drawing/2014/main" id="{6CB7AAA0-C846-C847-8F0B-0F7A21BE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0936" y="2315837"/>
            <a:ext cx="3445714" cy="21501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6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BFCC64-602B-7640-9C8F-20071CF9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nb-NO" dirty="0"/>
              <a:t>BYENE I ROMERRIKET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C9FA449-0862-8649-83FD-D4F53941A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2" r="11490" b="-2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BCDF1D-4537-EB40-8AC9-36066D58C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nb-NO" dirty="0"/>
              <a:t>London og Paris og byer i alle landene ide erobret</a:t>
            </a:r>
          </a:p>
          <a:p>
            <a:r>
              <a:rPr lang="nb-NO" dirty="0"/>
              <a:t>Gode veier mellom byene</a:t>
            </a:r>
          </a:p>
          <a:p>
            <a:r>
              <a:rPr lang="nb-NO" dirty="0"/>
              <a:t>Bygget av slavene</a:t>
            </a:r>
          </a:p>
          <a:p>
            <a:r>
              <a:rPr lang="nb-NO" dirty="0"/>
              <a:t>God hjelp når keiseren skulle slå ned opprør</a:t>
            </a:r>
          </a:p>
        </p:txBody>
      </p:sp>
    </p:spTree>
    <p:extLst>
      <p:ext uri="{BB962C8B-B14F-4D97-AF65-F5344CB8AC3E}">
        <p14:creationId xmlns:p14="http://schemas.microsoft.com/office/powerpoint/2010/main" val="1302081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sk">
  <a:themeElements>
    <a:clrScheme name="Himmelsk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immels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mmels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839</Words>
  <Application>Microsoft Macintosh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Himmelsk</vt:lpstr>
      <vt:lpstr>  ROMERRIKET</vt:lpstr>
      <vt:lpstr>Cæsar</vt:lpstr>
      <vt:lpstr>KEISER AUGUSTUS</vt:lpstr>
      <vt:lpstr>Byen roma blir grunnlagt</vt:lpstr>
      <vt:lpstr>Bønder og gjetere, senere folk fra innlandet og kysten. BYTTEHANDEL</vt:lpstr>
      <vt:lpstr>SAGNET OM ROMULUS OG REMUS</vt:lpstr>
      <vt:lpstr>ROMERRIKET CA ÅR 100 e.KR</vt:lpstr>
      <vt:lpstr>REPUBLIKKEN</vt:lpstr>
      <vt:lpstr>BYENE I ROMERRIKET</vt:lpstr>
      <vt:lpstr>Aleksandria</vt:lpstr>
      <vt:lpstr>Vesuv</vt:lpstr>
      <vt:lpstr>RIKE FAMILIER</vt:lpstr>
      <vt:lpstr>STORE HUS</vt:lpstr>
      <vt:lpstr>Vanlige familier</vt:lpstr>
      <vt:lpstr>VANN, BAD OG TOALETTER</vt:lpstr>
      <vt:lpstr>TEATER OG KAPPKJØRING</vt:lpstr>
      <vt:lpstr>gladiatorene</vt:lpstr>
      <vt:lpstr>DET KRISTNE ROMERRIKET</vt:lpstr>
      <vt:lpstr>ROMERRIKET GÅR I OPPLØSNING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ROMERRIKET</dc:title>
  <dc:creator>Microsoft Office-bruker</dc:creator>
  <cp:lastModifiedBy>Microsoft Office-bruker</cp:lastModifiedBy>
  <cp:revision>1</cp:revision>
  <dcterms:created xsi:type="dcterms:W3CDTF">2022-02-21T12:25:23Z</dcterms:created>
  <dcterms:modified xsi:type="dcterms:W3CDTF">2022-02-23T14:05:22Z</dcterms:modified>
</cp:coreProperties>
</file>